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7" r:id="rId4"/>
    <p:sldMasterId id="2147483951" r:id="rId5"/>
    <p:sldMasterId id="2147483969" r:id="rId6"/>
  </p:sldMasterIdLst>
  <p:notesMasterIdLst>
    <p:notesMasterId r:id="rId25"/>
  </p:notesMasterIdLst>
  <p:sldIdLst>
    <p:sldId id="2011251314" r:id="rId7"/>
    <p:sldId id="5579" r:id="rId8"/>
    <p:sldId id="2011251312" r:id="rId9"/>
    <p:sldId id="2011251303" r:id="rId10"/>
    <p:sldId id="5575" r:id="rId11"/>
    <p:sldId id="2011251521" r:id="rId12"/>
    <p:sldId id="2011251524" r:id="rId13"/>
    <p:sldId id="2011251311" r:id="rId14"/>
    <p:sldId id="5527" r:id="rId15"/>
    <p:sldId id="2011251534" r:id="rId16"/>
    <p:sldId id="2011251249" r:id="rId17"/>
    <p:sldId id="2011251250" r:id="rId18"/>
    <p:sldId id="2011251313" r:id="rId19"/>
    <p:sldId id="2011251527" r:id="rId20"/>
    <p:sldId id="2011251449" r:id="rId21"/>
    <p:sldId id="2011251525" r:id="rId22"/>
    <p:sldId id="5645" r:id="rId23"/>
    <p:sldId id="560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oseph Swan" initials="JS" lastIdx="23" clrIdx="6">
    <p:extLst>
      <p:ext uri="{19B8F6BF-5375-455C-9EA6-DF929625EA0E}">
        <p15:presenceInfo xmlns:p15="http://schemas.microsoft.com/office/powerpoint/2012/main" userId="6lZxdqJMKnRhGFZzu+qhA4aEy9UW/nMpXXP0BOawsnM=" providerId="None"/>
      </p:ext>
    </p:extLst>
  </p:cmAuthor>
  <p:cmAuthor id="1" name="Vikram Albrecht" initials="VA" lastIdx="4" clrIdx="0">
    <p:extLst>
      <p:ext uri="{19B8F6BF-5375-455C-9EA6-DF929625EA0E}">
        <p15:presenceInfo xmlns:p15="http://schemas.microsoft.com/office/powerpoint/2012/main" userId="S::valbrecht@globalhealthstrategies.com::c5c3940f-cae8-4b71-b03b-ab9454bfc6fa" providerId="AD"/>
      </p:ext>
    </p:extLst>
  </p:cmAuthor>
  <p:cmAuthor id="8" name="Simona Zipursky" initials="SZ" lastIdx="29" clrIdx="7">
    <p:extLst>
      <p:ext uri="{19B8F6BF-5375-455C-9EA6-DF929625EA0E}">
        <p15:presenceInfo xmlns:p15="http://schemas.microsoft.com/office/powerpoint/2012/main" userId="z86RGvUup0HDxqF04H+fToiU2BdvTA/DWyBD5wGcSQc=" providerId="None"/>
      </p:ext>
    </p:extLst>
  </p:cmAuthor>
  <p:cmAuthor id="2" name="Erinn Lew" initials="EL" lastIdx="133" clrIdx="1">
    <p:extLst>
      <p:ext uri="{19B8F6BF-5375-455C-9EA6-DF929625EA0E}">
        <p15:presenceInfo xmlns:p15="http://schemas.microsoft.com/office/powerpoint/2012/main" userId="S-1-5-21-3015569754-2514446889-2690513889-1553" providerId="AD"/>
      </p:ext>
    </p:extLst>
  </p:cmAuthor>
  <p:cmAuthor id="9" name="Ananda Bandyopadhyay" initials="AB" lastIdx="16" clrIdx="8">
    <p:extLst>
      <p:ext uri="{19B8F6BF-5375-455C-9EA6-DF929625EA0E}">
        <p15:presenceInfo xmlns:p15="http://schemas.microsoft.com/office/powerpoint/2012/main" userId="S::Ananda.Bandyopadhyay@gatesfoundation.org::57e790cc-c11a-47ac-867a-fd94da31cad0" providerId="AD"/>
      </p:ext>
    </p:extLst>
  </p:cmAuthor>
  <p:cmAuthor id="3" name="Mary Robbins" initials="MR" lastIdx="70" clrIdx="2">
    <p:extLst>
      <p:ext uri="{19B8F6BF-5375-455C-9EA6-DF929625EA0E}">
        <p15:presenceInfo xmlns:p15="http://schemas.microsoft.com/office/powerpoint/2012/main" userId="S::mrobbins@globalhealthstrategies.com::fbe925d7-2854-4f61-a9fd-fd02167dfda3" providerId="AD"/>
      </p:ext>
    </p:extLst>
  </p:cmAuthor>
  <p:cmAuthor id="10" name="Anne Marie Copek" initials="AC" lastIdx="1" clrIdx="9">
    <p:extLst>
      <p:ext uri="{19B8F6BF-5375-455C-9EA6-DF929625EA0E}">
        <p15:presenceInfo xmlns:p15="http://schemas.microsoft.com/office/powerpoint/2012/main" userId="5qPPN5X8IfJjEOVRdrBL3LaGhPGY/Htg2oP/5Jo2IQA=" providerId="None"/>
      </p:ext>
    </p:extLst>
  </p:cmAuthor>
  <p:cmAuthor id="4" name="Francesca Heintz" initials="FH" lastIdx="25" clrIdx="3">
    <p:extLst>
      <p:ext uri="{19B8F6BF-5375-455C-9EA6-DF929625EA0E}">
        <p15:presenceInfo xmlns:p15="http://schemas.microsoft.com/office/powerpoint/2012/main" userId="S::fheintz@globalhealthstrategies.com::87aa271d-6086-4c50-825e-9b373e4fcbe8" providerId="AD"/>
      </p:ext>
    </p:extLst>
  </p:cmAuthor>
  <p:cmAuthor id="11" name="Anne Marie Copek" initials="AMC" lastIdx="22" clrIdx="10">
    <p:extLst>
      <p:ext uri="{19B8F6BF-5375-455C-9EA6-DF929625EA0E}">
        <p15:presenceInfo xmlns:p15="http://schemas.microsoft.com/office/powerpoint/2012/main" userId="Anne Marie Copek" providerId="None"/>
      </p:ext>
    </p:extLst>
  </p:cmAuthor>
  <p:cmAuthor id="5" name="Ray Shea" initials="RS" lastIdx="22" clrIdx="4">
    <p:extLst>
      <p:ext uri="{19B8F6BF-5375-455C-9EA6-DF929625EA0E}">
        <p15:presenceInfo xmlns:p15="http://schemas.microsoft.com/office/powerpoint/2012/main" userId="S::rshea@globalhealthstrategies.com::599697b9-1dd4-49fa-8ac7-dc92b7d52d2d" providerId="AD"/>
      </p:ext>
    </p:extLst>
  </p:cmAuthor>
  <p:cmAuthor id="12" name="ZIPURSKY, Simona" initials="ZS" lastIdx="2" clrIdx="11">
    <p:extLst>
      <p:ext uri="{19B8F6BF-5375-455C-9EA6-DF929625EA0E}">
        <p15:presenceInfo xmlns:p15="http://schemas.microsoft.com/office/powerpoint/2012/main" userId="S::zipurskys@who.int::abde69ee-f355-4291-bbe7-8d8f18713a31" providerId="AD"/>
      </p:ext>
    </p:extLst>
  </p:cmAuthor>
  <p:cmAuthor id="6" name="Rachel Lonsdale" initials="RL" lastIdx="28" clrIdx="5">
    <p:extLst>
      <p:ext uri="{19B8F6BF-5375-455C-9EA6-DF929625EA0E}">
        <p15:presenceInfo xmlns:p15="http://schemas.microsoft.com/office/powerpoint/2012/main" userId="S::Rachel.Lonsdale@gatesfoundation.org::e66ffbf1-f5ca-4fce-82d5-378da5f455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898989"/>
    <a:srgbClr val="0D4D95"/>
    <a:srgbClr val="D6DCE5"/>
    <a:srgbClr val="FEF3E5"/>
    <a:srgbClr val="0E5DAB"/>
    <a:srgbClr val="F8981D"/>
    <a:srgbClr val="FEE0C3"/>
    <a:srgbClr val="FEE01D"/>
    <a:srgbClr val="FDE6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57" autoAdjust="0"/>
    <p:restoredTop sz="94249" autoAdjust="0"/>
  </p:normalViewPr>
  <p:slideViewPr>
    <p:cSldViewPr snapToGrid="0" snapToObjects="1">
      <p:cViewPr varScale="1">
        <p:scale>
          <a:sx n="68" d="100"/>
          <a:sy n="68" d="100"/>
        </p:scale>
        <p:origin x="62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6C25A-361F-2B45-A04D-AEC0D047C455}" type="datetimeFigureOut">
              <a:rPr lang="en-US" smtClean="0"/>
              <a:t>12/18/2020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DDC7C-BAFC-3549-B68C-C90082F1AF65}" type="slidenum">
              <a:rPr lang="en-US" smtClean="0"/>
              <a:t>‹#›</a:t>
            </a:fld>
            <a:endParaRPr lang="en-US" dirty="0"/>
          </a:p>
        </p:txBody>
      </p:sp>
    </p:spTree>
    <p:extLst>
      <p:ext uri="{BB962C8B-B14F-4D97-AF65-F5344CB8AC3E}">
        <p14:creationId xmlns:p14="http://schemas.microsoft.com/office/powerpoint/2010/main" val="2729453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1" dirty="0"/>
          </a:p>
        </p:txBody>
      </p:sp>
      <p:sp>
        <p:nvSpPr>
          <p:cNvPr id="4" name="Slide Number Placeholder 3"/>
          <p:cNvSpPr>
            <a:spLocks noGrp="1"/>
          </p:cNvSpPr>
          <p:nvPr>
            <p:ph type="sldNum" sz="quarter" idx="10"/>
          </p:nvPr>
        </p:nvSpPr>
        <p:spPr/>
        <p:txBody>
          <a:bodyPr/>
          <a:lstStyle/>
          <a:p>
            <a:fld id="{365DDC7C-BAFC-3549-B68C-C90082F1AF65}" type="slidenum">
              <a:rPr lang="en-US" smtClean="0"/>
              <a:t>2</a:t>
            </a:fld>
            <a:endParaRPr lang="en-US" dirty="0"/>
          </a:p>
        </p:txBody>
      </p:sp>
    </p:spTree>
    <p:extLst>
      <p:ext uri="{BB962C8B-B14F-4D97-AF65-F5344CB8AC3E}">
        <p14:creationId xmlns:p14="http://schemas.microsoft.com/office/powerpoint/2010/main" val="2152564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1" dirty="0"/>
          </a:p>
        </p:txBody>
      </p:sp>
      <p:sp>
        <p:nvSpPr>
          <p:cNvPr id="4" name="Slide Number Placeholder 3"/>
          <p:cNvSpPr>
            <a:spLocks noGrp="1"/>
          </p:cNvSpPr>
          <p:nvPr>
            <p:ph type="sldNum" sz="quarter" idx="10"/>
          </p:nvPr>
        </p:nvSpPr>
        <p:spPr/>
        <p:txBody>
          <a:bodyPr/>
          <a:lstStyle/>
          <a:p>
            <a:fld id="{365DDC7C-BAFC-3549-B68C-C90082F1AF65}" type="slidenum">
              <a:rPr lang="en-US" smtClean="0"/>
              <a:t>4</a:t>
            </a:fld>
            <a:endParaRPr lang="en-US" dirty="0"/>
          </a:p>
        </p:txBody>
      </p:sp>
    </p:spTree>
    <p:extLst>
      <p:ext uri="{BB962C8B-B14F-4D97-AF65-F5344CB8AC3E}">
        <p14:creationId xmlns:p14="http://schemas.microsoft.com/office/powerpoint/2010/main" val="628354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1" dirty="0"/>
          </a:p>
        </p:txBody>
      </p:sp>
      <p:sp>
        <p:nvSpPr>
          <p:cNvPr id="4" name="Slide Number Placeholder 3"/>
          <p:cNvSpPr>
            <a:spLocks noGrp="1"/>
          </p:cNvSpPr>
          <p:nvPr>
            <p:ph type="sldNum" sz="quarter" idx="10"/>
          </p:nvPr>
        </p:nvSpPr>
        <p:spPr/>
        <p:txBody>
          <a:bodyPr/>
          <a:lstStyle/>
          <a:p>
            <a:fld id="{365DDC7C-BAFC-3549-B68C-C90082F1AF65}" type="slidenum">
              <a:rPr lang="en-US" smtClean="0"/>
              <a:t>5</a:t>
            </a:fld>
            <a:endParaRPr lang="en-US" dirty="0"/>
          </a:p>
        </p:txBody>
      </p:sp>
    </p:spTree>
    <p:extLst>
      <p:ext uri="{BB962C8B-B14F-4D97-AF65-F5344CB8AC3E}">
        <p14:creationId xmlns:p14="http://schemas.microsoft.com/office/powerpoint/2010/main" val="2570973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1" dirty="0"/>
          </a:p>
        </p:txBody>
      </p:sp>
      <p:sp>
        <p:nvSpPr>
          <p:cNvPr id="4" name="Slide Number Placeholder 3"/>
          <p:cNvSpPr>
            <a:spLocks noGrp="1"/>
          </p:cNvSpPr>
          <p:nvPr>
            <p:ph type="sldNum" sz="quarter" idx="10"/>
          </p:nvPr>
        </p:nvSpPr>
        <p:spPr/>
        <p:txBody>
          <a:bodyPr/>
          <a:lstStyle/>
          <a:p>
            <a:fld id="{365DDC7C-BAFC-3549-B68C-C90082F1AF65}" type="slidenum">
              <a:rPr lang="en-US" smtClean="0"/>
              <a:t>9</a:t>
            </a:fld>
            <a:endParaRPr lang="en-US" dirty="0"/>
          </a:p>
        </p:txBody>
      </p:sp>
    </p:spTree>
    <p:extLst>
      <p:ext uri="{BB962C8B-B14F-4D97-AF65-F5344CB8AC3E}">
        <p14:creationId xmlns:p14="http://schemas.microsoft.com/office/powerpoint/2010/main" val="1447420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1" dirty="0"/>
          </a:p>
        </p:txBody>
      </p:sp>
      <p:sp>
        <p:nvSpPr>
          <p:cNvPr id="4" name="Slide Number Placeholder 3"/>
          <p:cNvSpPr>
            <a:spLocks noGrp="1"/>
          </p:cNvSpPr>
          <p:nvPr>
            <p:ph type="sldNum" sz="quarter" idx="10"/>
          </p:nvPr>
        </p:nvSpPr>
        <p:spPr/>
        <p:txBody>
          <a:bodyPr/>
          <a:lstStyle/>
          <a:p>
            <a:fld id="{365DDC7C-BAFC-3549-B68C-C90082F1AF65}" type="slidenum">
              <a:rPr lang="en-US" smtClean="0"/>
              <a:t>10</a:t>
            </a:fld>
            <a:endParaRPr lang="en-US" dirty="0"/>
          </a:p>
        </p:txBody>
      </p:sp>
    </p:spTree>
    <p:extLst>
      <p:ext uri="{BB962C8B-B14F-4D97-AF65-F5344CB8AC3E}">
        <p14:creationId xmlns:p14="http://schemas.microsoft.com/office/powerpoint/2010/main" val="3269120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1" dirty="0"/>
          </a:p>
        </p:txBody>
      </p:sp>
      <p:sp>
        <p:nvSpPr>
          <p:cNvPr id="4" name="Slide Number Placeholder 3"/>
          <p:cNvSpPr>
            <a:spLocks noGrp="1"/>
          </p:cNvSpPr>
          <p:nvPr>
            <p:ph type="sldNum" sz="quarter" idx="10"/>
          </p:nvPr>
        </p:nvSpPr>
        <p:spPr/>
        <p:txBody>
          <a:bodyPr/>
          <a:lstStyle/>
          <a:p>
            <a:fld id="{365DDC7C-BAFC-3549-B68C-C90082F1AF65}" type="slidenum">
              <a:rPr lang="en-US" smtClean="0"/>
              <a:t>11</a:t>
            </a:fld>
            <a:endParaRPr lang="en-US" dirty="0"/>
          </a:p>
        </p:txBody>
      </p:sp>
    </p:spTree>
    <p:extLst>
      <p:ext uri="{BB962C8B-B14F-4D97-AF65-F5344CB8AC3E}">
        <p14:creationId xmlns:p14="http://schemas.microsoft.com/office/powerpoint/2010/main" val="2118214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365DDC7C-BAFC-3549-B68C-C90082F1AF65}" type="slidenum">
              <a:rPr lang="en-US" smtClean="0"/>
              <a:t>12</a:t>
            </a:fld>
            <a:endParaRPr lang="en-US" dirty="0"/>
          </a:p>
        </p:txBody>
      </p:sp>
    </p:spTree>
    <p:extLst>
      <p:ext uri="{BB962C8B-B14F-4D97-AF65-F5344CB8AC3E}">
        <p14:creationId xmlns:p14="http://schemas.microsoft.com/office/powerpoint/2010/main" val="4258848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365DDC7C-BAFC-3549-B68C-C90082F1AF65}" type="slidenum">
              <a:rPr lang="en-US" smtClean="0"/>
              <a:t>15</a:t>
            </a:fld>
            <a:endParaRPr lang="en-US" dirty="0"/>
          </a:p>
        </p:txBody>
      </p:sp>
    </p:spTree>
    <p:extLst>
      <p:ext uri="{BB962C8B-B14F-4D97-AF65-F5344CB8AC3E}">
        <p14:creationId xmlns:p14="http://schemas.microsoft.com/office/powerpoint/2010/main" val="327117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5DDC7C-BAFC-3549-B68C-C90082F1AF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31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856C-929A-48AC-B3ED-8D51CC59F75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13DEACE-D8E6-41CC-B283-47C8338AE20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74BFF7-3E5B-4E08-A5AE-180ABB9F4CEC}"/>
              </a:ext>
            </a:extLst>
          </p:cNvPr>
          <p:cNvSpPr>
            <a:spLocks noGrp="1"/>
          </p:cNvSpPr>
          <p:nvPr>
            <p:ph type="dt" sz="half" idx="10"/>
          </p:nvPr>
        </p:nvSpPr>
        <p:spPr>
          <a:xfrm>
            <a:off x="838200" y="6356350"/>
            <a:ext cx="2743200" cy="365125"/>
          </a:xfrm>
          <a:prstGeom prst="rect">
            <a:avLst/>
          </a:prstGeom>
        </p:spPr>
        <p:txBody>
          <a:bodyPr/>
          <a:lstStyle/>
          <a:p>
            <a:fld id="{7957793B-1A8D-4F64-919F-A60253CD4DE3}" type="datetimeFigureOut">
              <a:rPr lang="en-GB" smtClean="0"/>
              <a:t>18/12/2020</a:t>
            </a:fld>
            <a:endParaRPr lang="en-GB" dirty="0"/>
          </a:p>
        </p:txBody>
      </p:sp>
      <p:sp>
        <p:nvSpPr>
          <p:cNvPr id="5" name="Footer Placeholder 4">
            <a:extLst>
              <a:ext uri="{FF2B5EF4-FFF2-40B4-BE49-F238E27FC236}">
                <a16:creationId xmlns:a16="http://schemas.microsoft.com/office/drawing/2014/main" id="{9845DDCA-97D7-4C84-B6FF-03202E3644A1}"/>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074C43FB-E44B-4231-AE2F-E356D8A73EBC}"/>
              </a:ext>
            </a:extLst>
          </p:cNvPr>
          <p:cNvSpPr>
            <a:spLocks noGrp="1"/>
          </p:cNvSpPr>
          <p:nvPr>
            <p:ph type="sldNum" sz="quarter" idx="12"/>
          </p:nvPr>
        </p:nvSpPr>
        <p:spPr>
          <a:xfrm>
            <a:off x="8610600" y="6356350"/>
            <a:ext cx="2743200" cy="365125"/>
          </a:xfrm>
          <a:prstGeom prst="rect">
            <a:avLst/>
          </a:prstGeom>
        </p:spPr>
        <p:txBody>
          <a:bodyPr/>
          <a:lstStyle/>
          <a:p>
            <a:fld id="{091D6D7D-31F1-4EB0-AB4A-A9B94C9205B9}" type="slidenum">
              <a:rPr lang="en-GB" smtClean="0"/>
              <a:t>‹#›</a:t>
            </a:fld>
            <a:endParaRPr lang="en-GB" dirty="0"/>
          </a:p>
        </p:txBody>
      </p:sp>
    </p:spTree>
    <p:extLst>
      <p:ext uri="{BB962C8B-B14F-4D97-AF65-F5344CB8AC3E}">
        <p14:creationId xmlns:p14="http://schemas.microsoft.com/office/powerpoint/2010/main" val="3128702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A2D02-BB81-4223-829C-ED94A4556D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A3B52A-DE08-4840-B241-7BA764F43F3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224252-41DD-4CE3-8E88-3FF0771AFBD9}"/>
              </a:ext>
            </a:extLst>
          </p:cNvPr>
          <p:cNvSpPr>
            <a:spLocks noGrp="1"/>
          </p:cNvSpPr>
          <p:nvPr>
            <p:ph type="dt" sz="half" idx="10"/>
          </p:nvPr>
        </p:nvSpPr>
        <p:spPr>
          <a:xfrm>
            <a:off x="838200" y="6356350"/>
            <a:ext cx="2743200" cy="365125"/>
          </a:xfrm>
          <a:prstGeom prst="rect">
            <a:avLst/>
          </a:prstGeom>
        </p:spPr>
        <p:txBody>
          <a:bodyPr/>
          <a:lstStyle/>
          <a:p>
            <a:fld id="{7957793B-1A8D-4F64-919F-A60253CD4DE3}" type="datetimeFigureOut">
              <a:rPr lang="en-GB" smtClean="0"/>
              <a:t>18/12/2020</a:t>
            </a:fld>
            <a:endParaRPr lang="en-GB" dirty="0"/>
          </a:p>
        </p:txBody>
      </p:sp>
      <p:sp>
        <p:nvSpPr>
          <p:cNvPr id="5" name="Footer Placeholder 4">
            <a:extLst>
              <a:ext uri="{FF2B5EF4-FFF2-40B4-BE49-F238E27FC236}">
                <a16:creationId xmlns:a16="http://schemas.microsoft.com/office/drawing/2014/main" id="{26D1F244-63CE-44ED-8373-C209425FAC2F}"/>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AA86CB73-2216-4A6E-ADAB-EE7029FC6E37}"/>
              </a:ext>
            </a:extLst>
          </p:cNvPr>
          <p:cNvSpPr>
            <a:spLocks noGrp="1"/>
          </p:cNvSpPr>
          <p:nvPr>
            <p:ph type="sldNum" sz="quarter" idx="12"/>
          </p:nvPr>
        </p:nvSpPr>
        <p:spPr>
          <a:xfrm>
            <a:off x="8610600" y="6356350"/>
            <a:ext cx="2743200" cy="365125"/>
          </a:xfrm>
          <a:prstGeom prst="rect">
            <a:avLst/>
          </a:prstGeom>
        </p:spPr>
        <p:txBody>
          <a:bodyPr/>
          <a:lstStyle/>
          <a:p>
            <a:fld id="{091D6D7D-31F1-4EB0-AB4A-A9B94C9205B9}" type="slidenum">
              <a:rPr lang="en-GB" smtClean="0"/>
              <a:t>‹#›</a:t>
            </a:fld>
            <a:endParaRPr lang="en-GB" dirty="0"/>
          </a:p>
        </p:txBody>
      </p:sp>
    </p:spTree>
    <p:extLst>
      <p:ext uri="{BB962C8B-B14F-4D97-AF65-F5344CB8AC3E}">
        <p14:creationId xmlns:p14="http://schemas.microsoft.com/office/powerpoint/2010/main" val="3411201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62C56D-864B-4281-80C5-573F7B8AF01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9CB552-AEC8-47AD-B0A5-CB1073ABE52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B3152F-F079-43C1-897A-05282D18219A}"/>
              </a:ext>
            </a:extLst>
          </p:cNvPr>
          <p:cNvSpPr>
            <a:spLocks noGrp="1"/>
          </p:cNvSpPr>
          <p:nvPr>
            <p:ph type="dt" sz="half" idx="10"/>
          </p:nvPr>
        </p:nvSpPr>
        <p:spPr>
          <a:xfrm>
            <a:off x="838200" y="6356350"/>
            <a:ext cx="2743200" cy="365125"/>
          </a:xfrm>
          <a:prstGeom prst="rect">
            <a:avLst/>
          </a:prstGeom>
        </p:spPr>
        <p:txBody>
          <a:bodyPr/>
          <a:lstStyle/>
          <a:p>
            <a:fld id="{7957793B-1A8D-4F64-919F-A60253CD4DE3}" type="datetimeFigureOut">
              <a:rPr lang="en-GB" smtClean="0"/>
              <a:t>18/12/2020</a:t>
            </a:fld>
            <a:endParaRPr lang="en-GB" dirty="0"/>
          </a:p>
        </p:txBody>
      </p:sp>
      <p:sp>
        <p:nvSpPr>
          <p:cNvPr id="5" name="Footer Placeholder 4">
            <a:extLst>
              <a:ext uri="{FF2B5EF4-FFF2-40B4-BE49-F238E27FC236}">
                <a16:creationId xmlns:a16="http://schemas.microsoft.com/office/drawing/2014/main" id="{DA0746DC-8C0E-4A14-BC15-9E156F6EE0E8}"/>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46CE121B-5C7B-4703-A00D-9AD0B0D559A4}"/>
              </a:ext>
            </a:extLst>
          </p:cNvPr>
          <p:cNvSpPr>
            <a:spLocks noGrp="1"/>
          </p:cNvSpPr>
          <p:nvPr>
            <p:ph type="sldNum" sz="quarter" idx="12"/>
          </p:nvPr>
        </p:nvSpPr>
        <p:spPr>
          <a:xfrm>
            <a:off x="8610600" y="6356350"/>
            <a:ext cx="2743200" cy="365125"/>
          </a:xfrm>
          <a:prstGeom prst="rect">
            <a:avLst/>
          </a:prstGeom>
        </p:spPr>
        <p:txBody>
          <a:bodyPr/>
          <a:lstStyle/>
          <a:p>
            <a:fld id="{091D6D7D-31F1-4EB0-AB4A-A9B94C9205B9}" type="slidenum">
              <a:rPr lang="en-GB" smtClean="0"/>
              <a:t>‹#›</a:t>
            </a:fld>
            <a:endParaRPr lang="en-GB" dirty="0"/>
          </a:p>
        </p:txBody>
      </p:sp>
    </p:spTree>
    <p:extLst>
      <p:ext uri="{BB962C8B-B14F-4D97-AF65-F5344CB8AC3E}">
        <p14:creationId xmlns:p14="http://schemas.microsoft.com/office/powerpoint/2010/main" val="2944701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485000" anchor="ctr">
            <a:normAutofit/>
          </a:bodyPr>
          <a:lstStyle>
            <a:lvl1pPr algn="ctr">
              <a:defRPr sz="1467">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11" y="4482010"/>
            <a:ext cx="12191999" cy="1655999"/>
          </a:xfrm>
          <a:solidFill>
            <a:schemeClr val="tx2"/>
          </a:solidFill>
        </p:spPr>
        <p:txBody>
          <a:bodyPr lIns="351000" tIns="270000" rIns="270000" bIns="621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90"/>
            <a:ext cx="7344000" cy="1119159"/>
          </a:xfrm>
          <a:noFill/>
        </p:spPr>
        <p:txBody>
          <a:bodyPr lIns="351000" tIns="54000" rIns="337500" bIns="135000" anchor="t" anchorCtr="0">
            <a:noAutofit/>
          </a:bodyPr>
          <a:lstStyle>
            <a:lvl1pPr algn="l">
              <a:lnSpc>
                <a:spcPct val="85000"/>
              </a:lnSpc>
              <a:defRPr sz="4267">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5"/>
            <a:ext cx="5971600" cy="247651"/>
          </a:xfrm>
        </p:spPr>
        <p:txBody>
          <a:bodyPr lIns="0" anchor="ctr">
            <a:noAutofit/>
          </a:bodyPr>
          <a:lstStyle>
            <a:lvl1pPr>
              <a:defRPr sz="1067"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9"/>
            <a:ext cx="2195259" cy="247651"/>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80007" y="5440855"/>
            <a:ext cx="11211172" cy="288000"/>
          </a:xfrm>
        </p:spPr>
        <p:txBody>
          <a:bodyPr lIns="0" rIns="675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Tree>
    <p:extLst>
      <p:ext uri="{BB962C8B-B14F-4D97-AF65-F5344CB8AC3E}">
        <p14:creationId xmlns:p14="http://schemas.microsoft.com/office/powerpoint/2010/main" val="187087834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10" y="1800000"/>
            <a:ext cx="11232001" cy="4237200"/>
          </a:xfrm>
        </p:spPr>
        <p:txBody>
          <a:bodyPr/>
          <a:lstStyle>
            <a:lvl2pPr marL="357179" indent="-177796">
              <a:defRPr/>
            </a:lvl2pPr>
            <a:lvl3pPr marL="714357" indent="-174621">
              <a:defRPr/>
            </a:lvl3pPr>
            <a:lvl4pPr marL="1082648" indent="-182558">
              <a:tabLst>
                <a:tab pos="1081061" algn="l"/>
              </a:tabLst>
              <a:defRPr/>
            </a:lvl4pPr>
            <a:lvl5pPr marL="1519201" indent="-174621">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itle 6"/>
          <p:cNvSpPr>
            <a:spLocks noGrp="1"/>
          </p:cNvSpPr>
          <p:nvPr>
            <p:ph type="title"/>
          </p:nvPr>
        </p:nvSpPr>
        <p:spPr bwMode="invGray">
          <a:xfrm>
            <a:off x="479999" y="359999"/>
            <a:ext cx="8160000" cy="720000"/>
          </a:xfrm>
        </p:spPr>
        <p:txBody>
          <a:bodyPr anchor="t" anchorCtr="0"/>
          <a:lstStyle>
            <a:lvl1pPr>
              <a:defRPr/>
            </a:lvl1pPr>
          </a:lstStyle>
          <a:p>
            <a:r>
              <a:rPr lang="en-GB" noProof="0" dirty="0"/>
              <a:t>Click to edit Master title style</a:t>
            </a:r>
          </a:p>
        </p:txBody>
      </p:sp>
      <p:sp>
        <p:nvSpPr>
          <p:cNvPr id="8" name="Date Placeholder 3"/>
          <p:cNvSpPr>
            <a:spLocks noGrp="1"/>
          </p:cNvSpPr>
          <p:nvPr>
            <p:ph type="dt" sz="half" idx="2"/>
          </p:nvPr>
        </p:nvSpPr>
        <p:spPr bwMode="invGray">
          <a:xfrm>
            <a:off x="138800" y="6521047"/>
            <a:ext cx="3906728" cy="282367"/>
          </a:xfrm>
          <a:prstGeom prst="rect">
            <a:avLst/>
          </a:prstGeom>
        </p:spPr>
        <p:txBody>
          <a:bodyPr vert="horz" lIns="0" tIns="0" rIns="0" bIns="0" rtlCol="0" anchor="ctr" anchorCtr="0"/>
          <a:lstStyle>
            <a:lvl1pPr algn="l">
              <a:defRPr sz="1467">
                <a:solidFill>
                  <a:schemeClr val="tx1"/>
                </a:solidFill>
                <a:latin typeface="+mn-lt"/>
                <a:cs typeface="Times New Roman" panose="02020603050405020304" pitchFamily="18" charset="0"/>
              </a:defRPr>
            </a:lvl1pPr>
          </a:lstStyle>
          <a:p>
            <a:r>
              <a:rPr lang="en-US" dirty="0"/>
              <a:t>Prepare for Success: HIV vaccines and mAbs</a:t>
            </a:r>
            <a:endParaRPr lang="en-GB" dirty="0"/>
          </a:p>
        </p:txBody>
      </p:sp>
      <p:sp>
        <p:nvSpPr>
          <p:cNvPr id="9" name="Footer Placeholder 4"/>
          <p:cNvSpPr>
            <a:spLocks noGrp="1"/>
          </p:cNvSpPr>
          <p:nvPr>
            <p:ph type="ftr" sz="quarter" idx="3"/>
          </p:nvPr>
        </p:nvSpPr>
        <p:spPr bwMode="invGray">
          <a:xfrm>
            <a:off x="4971627" y="6581527"/>
            <a:ext cx="3875045" cy="161407"/>
          </a:xfrm>
          <a:prstGeom prst="rect">
            <a:avLst/>
          </a:prstGeom>
        </p:spPr>
        <p:txBody>
          <a:bodyPr vert="horz" lIns="0" tIns="0" rIns="0" bIns="0" rtlCol="0" anchor="ctr" anchorCtr="0"/>
          <a:lstStyle>
            <a:lvl1pPr>
              <a:defRPr lang="en-US" sz="1467" smtClean="0">
                <a:cs typeface="Times New Roman" panose="02020603050405020304" pitchFamily="18" charset="0"/>
              </a:defRPr>
            </a:lvl1pPr>
          </a:lstStyle>
          <a:p>
            <a:r>
              <a:rPr lang="en-US" dirty="0"/>
              <a:t>28 February 2018, Geneva</a:t>
            </a:r>
          </a:p>
        </p:txBody>
      </p:sp>
      <p:sp>
        <p:nvSpPr>
          <p:cNvPr id="12" name="Slide Number Placeholder 5"/>
          <p:cNvSpPr>
            <a:spLocks noGrp="1"/>
          </p:cNvSpPr>
          <p:nvPr>
            <p:ph type="sldNum" sz="quarter" idx="4"/>
          </p:nvPr>
        </p:nvSpPr>
        <p:spPr bwMode="invGray">
          <a:xfrm>
            <a:off x="11726785" y="6574703"/>
            <a:ext cx="289931" cy="180000"/>
          </a:xfrm>
          <a:prstGeom prst="rect">
            <a:avLst/>
          </a:prstGeom>
        </p:spPr>
        <p:txBody>
          <a:bodyPr vert="horz" lIns="0" tIns="0" rIns="0" bIns="0" rtlCol="0" anchor="ctr" anchorCtr="0"/>
          <a:lstStyle>
            <a:lvl1pPr algn="r">
              <a:defRPr sz="1333"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dirty="0"/>
          </a:p>
        </p:txBody>
      </p:sp>
    </p:spTree>
    <p:extLst>
      <p:ext uri="{BB962C8B-B14F-4D97-AF65-F5344CB8AC3E}">
        <p14:creationId xmlns:p14="http://schemas.microsoft.com/office/powerpoint/2010/main" val="1851439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485000" anchor="ctr">
            <a:normAutofit/>
          </a:bodyPr>
          <a:lstStyle>
            <a:lvl1pPr marL="0" marR="0" indent="0" algn="ctr" defTabSz="914377" rtl="0" eaLnBrk="1" fontAlgn="auto" latinLnBrk="0" hangingPunct="1">
              <a:lnSpc>
                <a:spcPct val="110000"/>
              </a:lnSpc>
              <a:spcBef>
                <a:spcPts val="1000"/>
              </a:spcBef>
              <a:spcAft>
                <a:spcPts val="600"/>
              </a:spcAft>
              <a:buClr>
                <a:schemeClr val="tx1"/>
              </a:buClr>
              <a:buSzPct val="80000"/>
              <a:buFontTx/>
              <a:buNone/>
              <a:tabLst/>
              <a:defRPr sz="1467">
                <a:solidFill>
                  <a:schemeClr val="accent4"/>
                </a:solidFill>
              </a:defRPr>
            </a:lvl1pPr>
          </a:lstStyle>
          <a:p>
            <a:pPr marL="0" marR="0" lvl="0" indent="0" algn="ctr" defTabSz="914377"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480000" y="6507005"/>
            <a:ext cx="5971600" cy="247651"/>
          </a:xfrm>
        </p:spPr>
        <p:txBody>
          <a:bodyPr anchor="ctr">
            <a:noAutofit/>
          </a:bodyPr>
          <a:lstStyle>
            <a:lvl1pPr>
              <a:defRPr sz="1067"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9"/>
            <a:ext cx="2195259" cy="247651"/>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90"/>
            <a:ext cx="7344000" cy="1119159"/>
          </a:xfrm>
          <a:noFill/>
        </p:spPr>
        <p:txBody>
          <a:bodyPr lIns="351000" tIns="54000" rIns="337500" bIns="135000" anchor="t" anchorCtr="0">
            <a:noAutofit/>
          </a:bodyPr>
          <a:lstStyle>
            <a:lvl1pPr algn="l">
              <a:lnSpc>
                <a:spcPct val="85000"/>
              </a:lnSpc>
              <a:defRPr sz="4267">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hasCustomPrompt="1"/>
          </p:nvPr>
        </p:nvSpPr>
        <p:spPr bwMode="gray">
          <a:xfrm>
            <a:off x="11" y="4482000"/>
            <a:ext cx="12191999" cy="1656000"/>
          </a:xfrm>
          <a:solidFill>
            <a:schemeClr val="tx2">
              <a:alpha val="90000"/>
            </a:schemeClr>
          </a:solidFill>
        </p:spPr>
        <p:txBody>
          <a:bodyPr lIns="351000" tIns="162000" rIns="270000" bIns="162000" numCol="3" anchor="t">
            <a:noAutofit/>
          </a:bodyPr>
          <a:lstStyle>
            <a:lvl1pPr marL="0" indent="0" algn="l">
              <a:lnSpc>
                <a:spcPct val="90000"/>
              </a:lnSpc>
              <a:buNone/>
              <a:defRPr sz="1467" b="0">
                <a:solidFill>
                  <a:schemeClr val="bg1"/>
                </a:solidFill>
                <a:latin typeface="+mj-lt"/>
                <a:cs typeface="Arial" panose="020B0604020202020204" pitchFamily="34" charset="0"/>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10" name="Picture Placeholder 8"/>
          <p:cNvSpPr>
            <a:spLocks noGrp="1"/>
          </p:cNvSpPr>
          <p:nvPr>
            <p:ph type="pic" sz="quarter" idx="23" hasCustomPrompt="1"/>
          </p:nvPr>
        </p:nvSpPr>
        <p:spPr>
          <a:xfrm>
            <a:off x="8518303" y="485184"/>
            <a:ext cx="3172871" cy="1112400"/>
          </a:xfrm>
          <a:blipFill dpi="0" rotWithShape="1">
            <a:blip r:embed="rId2"/>
            <a:srcRect/>
            <a:stretch>
              <a:fillRect/>
            </a:stretch>
          </a:blipFill>
        </p:spPr>
        <p:txBody>
          <a:bodyPr/>
          <a:lstStyle>
            <a:lvl1pPr algn="ctr">
              <a:defRPr sz="133">
                <a:solidFill>
                  <a:schemeClr val="bg1"/>
                </a:solidFill>
              </a:defRPr>
            </a:lvl1pPr>
          </a:lstStyle>
          <a:p>
            <a:r>
              <a:rPr lang="en-GB" noProof="0" dirty="0"/>
              <a:t>.</a:t>
            </a:r>
          </a:p>
        </p:txBody>
      </p:sp>
    </p:spTree>
    <p:extLst>
      <p:ext uri="{BB962C8B-B14F-4D97-AF65-F5344CB8AC3E}">
        <p14:creationId xmlns:p14="http://schemas.microsoft.com/office/powerpoint/2010/main" val="4144119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cxnSp>
        <p:nvCxnSpPr>
          <p:cNvPr id="10" name="Straight Connector 9"/>
          <p:cNvCxnSpPr/>
          <p:nvPr userDrawn="1"/>
        </p:nvCxnSpPr>
        <p:spPr>
          <a:xfrm>
            <a:off x="0" y="6340229"/>
            <a:ext cx="12192000" cy="0"/>
          </a:xfrm>
          <a:prstGeom prst="line">
            <a:avLst/>
          </a:prstGeom>
          <a:ln w="19050">
            <a:solidFill>
              <a:srgbClr val="174E7F"/>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609600" y="132308"/>
            <a:ext cx="10972800" cy="645053"/>
          </a:xfrm>
          <a:prstGeom prst="rect">
            <a:avLst/>
          </a:prstGeom>
        </p:spPr>
        <p:txBody>
          <a:bodyPr vert="horz" lIns="81614" tIns="40807" rIns="81614" bIns="40807" rtlCol="0" anchor="ctr">
            <a:noAutofit/>
          </a:bodyPr>
          <a:lstStyle/>
          <a:p>
            <a:r>
              <a:rPr lang="fr-CH" dirty="0"/>
              <a:t>Click to </a:t>
            </a:r>
            <a:r>
              <a:rPr lang="fr-CH" dirty="0" err="1"/>
              <a:t>edit</a:t>
            </a:r>
            <a:r>
              <a:rPr lang="fr-CH" dirty="0"/>
              <a:t> Master </a:t>
            </a:r>
            <a:r>
              <a:rPr lang="fr-CH" dirty="0" err="1"/>
              <a:t>title</a:t>
            </a:r>
            <a:r>
              <a:rPr lang="fr-CH" dirty="0"/>
              <a:t> style</a:t>
            </a:r>
            <a:endParaRPr lang="en-US" dirty="0"/>
          </a:p>
        </p:txBody>
      </p:sp>
      <p:sp>
        <p:nvSpPr>
          <p:cNvPr id="9" name="Slide Number Placeholder 5"/>
          <p:cNvSpPr>
            <a:spLocks noGrp="1"/>
          </p:cNvSpPr>
          <p:nvPr>
            <p:ph type="sldNum" sz="quarter" idx="4"/>
          </p:nvPr>
        </p:nvSpPr>
        <p:spPr bwMode="invGray">
          <a:xfrm>
            <a:off x="11416433" y="6574703"/>
            <a:ext cx="289931" cy="180000"/>
          </a:xfrm>
          <a:prstGeom prst="rect">
            <a:avLst/>
          </a:prstGeom>
        </p:spPr>
        <p:txBody>
          <a:bodyPr vert="horz" lIns="0" tIns="0" rIns="0" bIns="0" rtlCol="0" anchor="ctr" anchorCtr="0"/>
          <a:lstStyle>
            <a:lvl1pPr algn="r">
              <a:defRPr sz="1467"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dirty="0"/>
          </a:p>
        </p:txBody>
      </p:sp>
      <p:sp>
        <p:nvSpPr>
          <p:cNvPr id="11" name="Date Placeholder 3"/>
          <p:cNvSpPr>
            <a:spLocks noGrp="1"/>
          </p:cNvSpPr>
          <p:nvPr>
            <p:ph type="dt" sz="half" idx="2"/>
          </p:nvPr>
        </p:nvSpPr>
        <p:spPr bwMode="invGray">
          <a:xfrm>
            <a:off x="138800" y="6521047"/>
            <a:ext cx="3640720" cy="282367"/>
          </a:xfrm>
          <a:prstGeom prst="rect">
            <a:avLst/>
          </a:prstGeom>
        </p:spPr>
        <p:txBody>
          <a:bodyPr vert="horz" lIns="0" tIns="0" rIns="0" bIns="0" rtlCol="0" anchor="ctr" anchorCtr="0"/>
          <a:lstStyle>
            <a:lvl1pPr algn="l">
              <a:defRPr sz="1333">
                <a:solidFill>
                  <a:schemeClr val="tx1"/>
                </a:solidFill>
                <a:latin typeface="+mn-lt"/>
                <a:cs typeface="Times New Roman" panose="02020603050405020304" pitchFamily="18" charset="0"/>
              </a:defRPr>
            </a:lvl1pPr>
          </a:lstStyle>
          <a:p>
            <a:r>
              <a:rPr lang="en-US" dirty="0"/>
              <a:t>Prepare for Success: HIV vaccines and mAbs</a:t>
            </a:r>
            <a:endParaRPr lang="en-GB" dirty="0"/>
          </a:p>
        </p:txBody>
      </p:sp>
      <p:sp>
        <p:nvSpPr>
          <p:cNvPr id="12" name="Footer Placeholder 4"/>
          <p:cNvSpPr>
            <a:spLocks noGrp="1"/>
          </p:cNvSpPr>
          <p:nvPr>
            <p:ph type="ftr" sz="quarter" idx="3"/>
          </p:nvPr>
        </p:nvSpPr>
        <p:spPr bwMode="invGray">
          <a:xfrm>
            <a:off x="4173639" y="6581527"/>
            <a:ext cx="3875045" cy="161407"/>
          </a:xfrm>
          <a:prstGeom prst="rect">
            <a:avLst/>
          </a:prstGeom>
        </p:spPr>
        <p:txBody>
          <a:bodyPr vert="horz" lIns="0" tIns="0" rIns="0" bIns="0" rtlCol="0" anchor="ctr" anchorCtr="0"/>
          <a:lstStyle>
            <a:lvl1pPr>
              <a:defRPr lang="en-US" sz="1333" smtClean="0">
                <a:cs typeface="Times New Roman" panose="02020603050405020304" pitchFamily="18" charset="0"/>
              </a:defRPr>
            </a:lvl1pPr>
          </a:lstStyle>
          <a:p>
            <a:r>
              <a:rPr lang="en-US" dirty="0"/>
              <a:t>28 February 2018, Geneva</a:t>
            </a:r>
          </a:p>
        </p:txBody>
      </p:sp>
    </p:spTree>
    <p:extLst>
      <p:ext uri="{BB962C8B-B14F-4D97-AF65-F5344CB8AC3E}">
        <p14:creationId xmlns:p14="http://schemas.microsoft.com/office/powerpoint/2010/main" val="3135213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2192000" cy="765175"/>
          </a:xfrm>
        </p:spPr>
        <p:txBody>
          <a:bodyPr/>
          <a:lstStyle/>
          <a:p>
            <a:r>
              <a:rPr lang="en-US"/>
              <a:t>Click to edit Master title style</a:t>
            </a:r>
            <a:endParaRPr lang="en-GB"/>
          </a:p>
        </p:txBody>
      </p:sp>
      <p:sp>
        <p:nvSpPr>
          <p:cNvPr id="3" name="Text Placeholder 2"/>
          <p:cNvSpPr>
            <a:spLocks noGrp="1"/>
          </p:cNvSpPr>
          <p:nvPr>
            <p:ph type="body" sz="half" idx="1"/>
          </p:nvPr>
        </p:nvSpPr>
        <p:spPr>
          <a:xfrm>
            <a:off x="624427" y="1500196"/>
            <a:ext cx="5329767"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57385" y="1500196"/>
            <a:ext cx="5331883"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bwMode="invGray">
          <a:xfrm>
            <a:off x="138800" y="6521047"/>
            <a:ext cx="3640720" cy="282367"/>
          </a:xfrm>
          <a:prstGeom prst="rect">
            <a:avLst/>
          </a:prstGeom>
        </p:spPr>
        <p:txBody>
          <a:bodyPr vert="horz" lIns="0" tIns="0" rIns="0" bIns="0" rtlCol="0" anchor="ctr" anchorCtr="0"/>
          <a:lstStyle>
            <a:lvl1pPr algn="l">
              <a:defRPr sz="1333">
                <a:solidFill>
                  <a:schemeClr val="tx1"/>
                </a:solidFill>
                <a:latin typeface="+mn-lt"/>
                <a:cs typeface="Times New Roman" panose="02020603050405020304" pitchFamily="18" charset="0"/>
              </a:defRPr>
            </a:lvl1pPr>
          </a:lstStyle>
          <a:p>
            <a:r>
              <a:rPr lang="en-US" dirty="0"/>
              <a:t>Prepare for Success: HIV vaccines and mAbs</a:t>
            </a:r>
            <a:endParaRPr lang="en-GB" dirty="0"/>
          </a:p>
        </p:txBody>
      </p:sp>
      <p:sp>
        <p:nvSpPr>
          <p:cNvPr id="6" name="Footer Placeholder 4"/>
          <p:cNvSpPr>
            <a:spLocks noGrp="1"/>
          </p:cNvSpPr>
          <p:nvPr>
            <p:ph type="ftr" sz="quarter" idx="3"/>
          </p:nvPr>
        </p:nvSpPr>
        <p:spPr bwMode="invGray">
          <a:xfrm>
            <a:off x="4173639" y="6581527"/>
            <a:ext cx="3875045" cy="161407"/>
          </a:xfrm>
          <a:prstGeom prst="rect">
            <a:avLst/>
          </a:prstGeom>
        </p:spPr>
        <p:txBody>
          <a:bodyPr vert="horz" lIns="0" tIns="0" rIns="0" bIns="0" rtlCol="0" anchor="ctr" anchorCtr="0"/>
          <a:lstStyle>
            <a:lvl1pPr>
              <a:defRPr lang="en-US" sz="1333" smtClean="0">
                <a:cs typeface="Times New Roman" panose="02020603050405020304" pitchFamily="18" charset="0"/>
              </a:defRPr>
            </a:lvl1pPr>
          </a:lstStyle>
          <a:p>
            <a:r>
              <a:rPr lang="en-US" dirty="0"/>
              <a:t>28 February 2018, Geneva</a:t>
            </a:r>
          </a:p>
        </p:txBody>
      </p:sp>
    </p:spTree>
    <p:extLst>
      <p:ext uri="{BB962C8B-B14F-4D97-AF65-F5344CB8AC3E}">
        <p14:creationId xmlns:p14="http://schemas.microsoft.com/office/powerpoint/2010/main" val="401563024"/>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A618-8251-4E8D-8636-674864B799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C6D354-24AF-4FCD-9F14-DA3806469BD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30CE280-D6C3-42FF-9D45-894CF89B75E5}"/>
              </a:ext>
            </a:extLst>
          </p:cNvPr>
          <p:cNvSpPr>
            <a:spLocks noGrp="1"/>
          </p:cNvSpPr>
          <p:nvPr>
            <p:ph type="dt" sz="half" idx="10"/>
          </p:nvPr>
        </p:nvSpPr>
        <p:spPr/>
        <p:txBody>
          <a:bodyPr/>
          <a:lstStyle/>
          <a:p>
            <a:fld id="{CF4BA252-6172-4FAB-9B59-D30E48DE3A62}" type="datetimeFigureOut">
              <a:rPr lang="en-GB" smtClean="0"/>
              <a:t>18/12/2020</a:t>
            </a:fld>
            <a:endParaRPr lang="en-GB" dirty="0"/>
          </a:p>
        </p:txBody>
      </p:sp>
      <p:sp>
        <p:nvSpPr>
          <p:cNvPr id="5" name="Footer Placeholder 4">
            <a:extLst>
              <a:ext uri="{FF2B5EF4-FFF2-40B4-BE49-F238E27FC236}">
                <a16:creationId xmlns:a16="http://schemas.microsoft.com/office/drawing/2014/main" id="{028912C9-82D6-4273-9F24-8F0E4882CCA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D4C63A9-12F3-45DC-9D53-B5531A33F08E}"/>
              </a:ext>
            </a:extLst>
          </p:cNvPr>
          <p:cNvSpPr>
            <a:spLocks noGrp="1"/>
          </p:cNvSpPr>
          <p:nvPr>
            <p:ph type="sldNum" sz="quarter" idx="12"/>
          </p:nvPr>
        </p:nvSpPr>
        <p:spPr/>
        <p:txBody>
          <a:bodyPr/>
          <a:lstStyle/>
          <a:p>
            <a:fld id="{340B59DF-16A2-4E57-AB12-B0BA26FDCD7D}" type="slidenum">
              <a:rPr lang="en-GB" smtClean="0"/>
              <a:t>‹#›</a:t>
            </a:fld>
            <a:endParaRPr lang="en-GB" dirty="0"/>
          </a:p>
        </p:txBody>
      </p:sp>
    </p:spTree>
    <p:extLst>
      <p:ext uri="{BB962C8B-B14F-4D97-AF65-F5344CB8AC3E}">
        <p14:creationId xmlns:p14="http://schemas.microsoft.com/office/powerpoint/2010/main" val="776377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38CE-B5C8-4D7D-93E9-D74B1E2720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F16F87-7791-41CD-A871-77C7B8BAF23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B2397B-BA08-46B9-9BDD-01849C91C140}"/>
              </a:ext>
            </a:extLst>
          </p:cNvPr>
          <p:cNvSpPr>
            <a:spLocks noGrp="1"/>
          </p:cNvSpPr>
          <p:nvPr>
            <p:ph type="dt" sz="half" idx="10"/>
          </p:nvPr>
        </p:nvSpPr>
        <p:spPr/>
        <p:txBody>
          <a:bodyPr/>
          <a:lstStyle/>
          <a:p>
            <a:fld id="{CF4BA252-6172-4FAB-9B59-D30E48DE3A62}" type="datetimeFigureOut">
              <a:rPr lang="en-GB" smtClean="0"/>
              <a:t>18/12/2020</a:t>
            </a:fld>
            <a:endParaRPr lang="en-GB" dirty="0"/>
          </a:p>
        </p:txBody>
      </p:sp>
      <p:sp>
        <p:nvSpPr>
          <p:cNvPr id="5" name="Footer Placeholder 4">
            <a:extLst>
              <a:ext uri="{FF2B5EF4-FFF2-40B4-BE49-F238E27FC236}">
                <a16:creationId xmlns:a16="http://schemas.microsoft.com/office/drawing/2014/main" id="{1ECB3607-B1D8-4AF6-838C-5C578B3AA4F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49FE110-7291-4684-AB9B-5851AFAFBBB3}"/>
              </a:ext>
            </a:extLst>
          </p:cNvPr>
          <p:cNvSpPr>
            <a:spLocks noGrp="1"/>
          </p:cNvSpPr>
          <p:nvPr>
            <p:ph type="sldNum" sz="quarter" idx="12"/>
          </p:nvPr>
        </p:nvSpPr>
        <p:spPr/>
        <p:txBody>
          <a:bodyPr/>
          <a:lstStyle/>
          <a:p>
            <a:fld id="{340B59DF-16A2-4E57-AB12-B0BA26FDCD7D}" type="slidenum">
              <a:rPr lang="en-GB" smtClean="0"/>
              <a:t>‹#›</a:t>
            </a:fld>
            <a:endParaRPr lang="en-GB" dirty="0"/>
          </a:p>
        </p:txBody>
      </p:sp>
    </p:spTree>
    <p:extLst>
      <p:ext uri="{BB962C8B-B14F-4D97-AF65-F5344CB8AC3E}">
        <p14:creationId xmlns:p14="http://schemas.microsoft.com/office/powerpoint/2010/main" val="3740781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31A3-198B-4340-8E59-E94F4F9995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A27490-F333-4A0B-BD23-A285F298126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4F47F4-BE4B-4FC3-828D-40BBE83EC788}"/>
              </a:ext>
            </a:extLst>
          </p:cNvPr>
          <p:cNvSpPr>
            <a:spLocks noGrp="1"/>
          </p:cNvSpPr>
          <p:nvPr>
            <p:ph type="dt" sz="half" idx="10"/>
          </p:nvPr>
        </p:nvSpPr>
        <p:spPr/>
        <p:txBody>
          <a:bodyPr/>
          <a:lstStyle/>
          <a:p>
            <a:fld id="{CF4BA252-6172-4FAB-9B59-D30E48DE3A62}" type="datetimeFigureOut">
              <a:rPr lang="en-GB" smtClean="0"/>
              <a:t>18/12/2020</a:t>
            </a:fld>
            <a:endParaRPr lang="en-GB" dirty="0"/>
          </a:p>
        </p:txBody>
      </p:sp>
      <p:sp>
        <p:nvSpPr>
          <p:cNvPr id="5" name="Footer Placeholder 4">
            <a:extLst>
              <a:ext uri="{FF2B5EF4-FFF2-40B4-BE49-F238E27FC236}">
                <a16:creationId xmlns:a16="http://schemas.microsoft.com/office/drawing/2014/main" id="{F0E83F02-B799-470A-A303-BAD23F327E0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0947BC-86AF-4069-AF99-44720DF08FCF}"/>
              </a:ext>
            </a:extLst>
          </p:cNvPr>
          <p:cNvSpPr>
            <a:spLocks noGrp="1"/>
          </p:cNvSpPr>
          <p:nvPr>
            <p:ph type="sldNum" sz="quarter" idx="12"/>
          </p:nvPr>
        </p:nvSpPr>
        <p:spPr/>
        <p:txBody>
          <a:bodyPr/>
          <a:lstStyle/>
          <a:p>
            <a:fld id="{340B59DF-16A2-4E57-AB12-B0BA26FDCD7D}" type="slidenum">
              <a:rPr lang="en-GB" smtClean="0"/>
              <a:t>‹#›</a:t>
            </a:fld>
            <a:endParaRPr lang="en-GB" dirty="0"/>
          </a:p>
        </p:txBody>
      </p:sp>
    </p:spTree>
    <p:extLst>
      <p:ext uri="{BB962C8B-B14F-4D97-AF65-F5344CB8AC3E}">
        <p14:creationId xmlns:p14="http://schemas.microsoft.com/office/powerpoint/2010/main" val="49233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727B1-0680-4852-A681-2250DB21D9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D6F26B-34AE-4C13-997F-EFA2D4BAAEC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C2C196-3237-4A57-A406-6BD783294731}"/>
              </a:ext>
            </a:extLst>
          </p:cNvPr>
          <p:cNvSpPr>
            <a:spLocks noGrp="1"/>
          </p:cNvSpPr>
          <p:nvPr>
            <p:ph type="dt" sz="half" idx="10"/>
          </p:nvPr>
        </p:nvSpPr>
        <p:spPr>
          <a:xfrm>
            <a:off x="838200" y="6356350"/>
            <a:ext cx="2743200" cy="365125"/>
          </a:xfrm>
          <a:prstGeom prst="rect">
            <a:avLst/>
          </a:prstGeom>
        </p:spPr>
        <p:txBody>
          <a:bodyPr/>
          <a:lstStyle/>
          <a:p>
            <a:fld id="{7957793B-1A8D-4F64-919F-A60253CD4DE3}" type="datetimeFigureOut">
              <a:rPr lang="en-GB" smtClean="0"/>
              <a:t>18/12/2020</a:t>
            </a:fld>
            <a:endParaRPr lang="en-GB" dirty="0"/>
          </a:p>
        </p:txBody>
      </p:sp>
      <p:sp>
        <p:nvSpPr>
          <p:cNvPr id="5" name="Footer Placeholder 4">
            <a:extLst>
              <a:ext uri="{FF2B5EF4-FFF2-40B4-BE49-F238E27FC236}">
                <a16:creationId xmlns:a16="http://schemas.microsoft.com/office/drawing/2014/main" id="{4227369E-C7CC-4E43-B207-DC8FFA64D46A}"/>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B776CE33-42D4-4005-9F21-99688CA3CD20}"/>
              </a:ext>
            </a:extLst>
          </p:cNvPr>
          <p:cNvSpPr>
            <a:spLocks noGrp="1"/>
          </p:cNvSpPr>
          <p:nvPr>
            <p:ph type="sldNum" sz="quarter" idx="12"/>
          </p:nvPr>
        </p:nvSpPr>
        <p:spPr>
          <a:xfrm>
            <a:off x="8610600" y="6356350"/>
            <a:ext cx="2743200" cy="365125"/>
          </a:xfrm>
          <a:prstGeom prst="rect">
            <a:avLst/>
          </a:prstGeom>
        </p:spPr>
        <p:txBody>
          <a:bodyPr/>
          <a:lstStyle/>
          <a:p>
            <a:fld id="{091D6D7D-31F1-4EB0-AB4A-A9B94C9205B9}" type="slidenum">
              <a:rPr lang="en-GB" smtClean="0"/>
              <a:t>‹#›</a:t>
            </a:fld>
            <a:endParaRPr lang="en-GB" dirty="0"/>
          </a:p>
        </p:txBody>
      </p:sp>
    </p:spTree>
    <p:extLst>
      <p:ext uri="{BB962C8B-B14F-4D97-AF65-F5344CB8AC3E}">
        <p14:creationId xmlns:p14="http://schemas.microsoft.com/office/powerpoint/2010/main" val="182761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9CF68-A3ED-401B-9A09-6098A59DD2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2CAA63-8D87-4F4F-9859-1695DC9567F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B57CB4-72FE-49EE-A4B3-3ED6E386A9A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E2CA71-1064-4139-B2FF-53F5DF3449B0}"/>
              </a:ext>
            </a:extLst>
          </p:cNvPr>
          <p:cNvSpPr>
            <a:spLocks noGrp="1"/>
          </p:cNvSpPr>
          <p:nvPr>
            <p:ph type="dt" sz="half" idx="10"/>
          </p:nvPr>
        </p:nvSpPr>
        <p:spPr/>
        <p:txBody>
          <a:bodyPr/>
          <a:lstStyle/>
          <a:p>
            <a:fld id="{CF4BA252-6172-4FAB-9B59-D30E48DE3A62}" type="datetimeFigureOut">
              <a:rPr lang="en-GB" smtClean="0"/>
              <a:t>18/12/2020</a:t>
            </a:fld>
            <a:endParaRPr lang="en-GB" dirty="0"/>
          </a:p>
        </p:txBody>
      </p:sp>
      <p:sp>
        <p:nvSpPr>
          <p:cNvPr id="6" name="Footer Placeholder 5">
            <a:extLst>
              <a:ext uri="{FF2B5EF4-FFF2-40B4-BE49-F238E27FC236}">
                <a16:creationId xmlns:a16="http://schemas.microsoft.com/office/drawing/2014/main" id="{9D7FB64D-F0DD-4A93-AD44-000844F5656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68A3AE2-2F83-4608-9D3D-2BAA55AA0AE5}"/>
              </a:ext>
            </a:extLst>
          </p:cNvPr>
          <p:cNvSpPr>
            <a:spLocks noGrp="1"/>
          </p:cNvSpPr>
          <p:nvPr>
            <p:ph type="sldNum" sz="quarter" idx="12"/>
          </p:nvPr>
        </p:nvSpPr>
        <p:spPr/>
        <p:txBody>
          <a:bodyPr/>
          <a:lstStyle/>
          <a:p>
            <a:fld id="{340B59DF-16A2-4E57-AB12-B0BA26FDCD7D}" type="slidenum">
              <a:rPr lang="en-GB" smtClean="0"/>
              <a:t>‹#›</a:t>
            </a:fld>
            <a:endParaRPr lang="en-GB" dirty="0"/>
          </a:p>
        </p:txBody>
      </p:sp>
    </p:spTree>
    <p:extLst>
      <p:ext uri="{BB962C8B-B14F-4D97-AF65-F5344CB8AC3E}">
        <p14:creationId xmlns:p14="http://schemas.microsoft.com/office/powerpoint/2010/main" val="3037004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F9BF-EF94-4BEA-9609-56DDBE01D1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08B188-93D3-43E4-93BA-AB73CB90D5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CFB3F8-1217-4F15-97B4-E76844E85CB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55DFC1-49AD-4482-8E1D-AA6B131786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EA17C9-1A9C-4B3E-8952-0D3F8D1331D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77E5A6-16DF-4BF5-9D87-4133A771C79A}"/>
              </a:ext>
            </a:extLst>
          </p:cNvPr>
          <p:cNvSpPr>
            <a:spLocks noGrp="1"/>
          </p:cNvSpPr>
          <p:nvPr>
            <p:ph type="dt" sz="half" idx="10"/>
          </p:nvPr>
        </p:nvSpPr>
        <p:spPr/>
        <p:txBody>
          <a:bodyPr/>
          <a:lstStyle/>
          <a:p>
            <a:fld id="{CF4BA252-6172-4FAB-9B59-D30E48DE3A62}" type="datetimeFigureOut">
              <a:rPr lang="en-GB" smtClean="0"/>
              <a:t>18/12/2020</a:t>
            </a:fld>
            <a:endParaRPr lang="en-GB" dirty="0"/>
          </a:p>
        </p:txBody>
      </p:sp>
      <p:sp>
        <p:nvSpPr>
          <p:cNvPr id="8" name="Footer Placeholder 7">
            <a:extLst>
              <a:ext uri="{FF2B5EF4-FFF2-40B4-BE49-F238E27FC236}">
                <a16:creationId xmlns:a16="http://schemas.microsoft.com/office/drawing/2014/main" id="{8BEB4320-F575-4A3F-BDB1-1BBE6F0D98E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57555F7-CEC7-44B6-8CDF-6CA94BED7B5F}"/>
              </a:ext>
            </a:extLst>
          </p:cNvPr>
          <p:cNvSpPr>
            <a:spLocks noGrp="1"/>
          </p:cNvSpPr>
          <p:nvPr>
            <p:ph type="sldNum" sz="quarter" idx="12"/>
          </p:nvPr>
        </p:nvSpPr>
        <p:spPr/>
        <p:txBody>
          <a:bodyPr/>
          <a:lstStyle/>
          <a:p>
            <a:fld id="{340B59DF-16A2-4E57-AB12-B0BA26FDCD7D}" type="slidenum">
              <a:rPr lang="en-GB" smtClean="0"/>
              <a:t>‹#›</a:t>
            </a:fld>
            <a:endParaRPr lang="en-GB" dirty="0"/>
          </a:p>
        </p:txBody>
      </p:sp>
    </p:spTree>
    <p:extLst>
      <p:ext uri="{BB962C8B-B14F-4D97-AF65-F5344CB8AC3E}">
        <p14:creationId xmlns:p14="http://schemas.microsoft.com/office/powerpoint/2010/main" val="2941379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0A6F2-CC52-431E-AA8C-CC51CAA10A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8321CB-6A5F-4892-8953-1222EAC96217}"/>
              </a:ext>
            </a:extLst>
          </p:cNvPr>
          <p:cNvSpPr>
            <a:spLocks noGrp="1"/>
          </p:cNvSpPr>
          <p:nvPr>
            <p:ph type="dt" sz="half" idx="10"/>
          </p:nvPr>
        </p:nvSpPr>
        <p:spPr/>
        <p:txBody>
          <a:bodyPr/>
          <a:lstStyle/>
          <a:p>
            <a:fld id="{CF4BA252-6172-4FAB-9B59-D30E48DE3A62}" type="datetimeFigureOut">
              <a:rPr lang="en-GB" smtClean="0"/>
              <a:t>18/12/2020</a:t>
            </a:fld>
            <a:endParaRPr lang="en-GB" dirty="0"/>
          </a:p>
        </p:txBody>
      </p:sp>
      <p:sp>
        <p:nvSpPr>
          <p:cNvPr id="4" name="Footer Placeholder 3">
            <a:extLst>
              <a:ext uri="{FF2B5EF4-FFF2-40B4-BE49-F238E27FC236}">
                <a16:creationId xmlns:a16="http://schemas.microsoft.com/office/drawing/2014/main" id="{B97E7B03-5049-49A8-9F52-112A04D091C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6A1FE75-AAE6-4D04-88C7-480B7FF59176}"/>
              </a:ext>
            </a:extLst>
          </p:cNvPr>
          <p:cNvSpPr>
            <a:spLocks noGrp="1"/>
          </p:cNvSpPr>
          <p:nvPr>
            <p:ph type="sldNum" sz="quarter" idx="12"/>
          </p:nvPr>
        </p:nvSpPr>
        <p:spPr/>
        <p:txBody>
          <a:bodyPr/>
          <a:lstStyle/>
          <a:p>
            <a:fld id="{340B59DF-16A2-4E57-AB12-B0BA26FDCD7D}" type="slidenum">
              <a:rPr lang="en-GB" smtClean="0"/>
              <a:t>‹#›</a:t>
            </a:fld>
            <a:endParaRPr lang="en-GB" dirty="0"/>
          </a:p>
        </p:txBody>
      </p:sp>
    </p:spTree>
    <p:extLst>
      <p:ext uri="{BB962C8B-B14F-4D97-AF65-F5344CB8AC3E}">
        <p14:creationId xmlns:p14="http://schemas.microsoft.com/office/powerpoint/2010/main" val="1862646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02E9B2-2523-47B8-9BC5-CFBBCCBEE943}"/>
              </a:ext>
            </a:extLst>
          </p:cNvPr>
          <p:cNvSpPr>
            <a:spLocks noGrp="1"/>
          </p:cNvSpPr>
          <p:nvPr>
            <p:ph type="dt" sz="half" idx="10"/>
          </p:nvPr>
        </p:nvSpPr>
        <p:spPr/>
        <p:txBody>
          <a:bodyPr/>
          <a:lstStyle/>
          <a:p>
            <a:fld id="{CF4BA252-6172-4FAB-9B59-D30E48DE3A62}" type="datetimeFigureOut">
              <a:rPr lang="en-GB" smtClean="0"/>
              <a:t>18/12/2020</a:t>
            </a:fld>
            <a:endParaRPr lang="en-GB" dirty="0"/>
          </a:p>
        </p:txBody>
      </p:sp>
      <p:sp>
        <p:nvSpPr>
          <p:cNvPr id="3" name="Footer Placeholder 2">
            <a:extLst>
              <a:ext uri="{FF2B5EF4-FFF2-40B4-BE49-F238E27FC236}">
                <a16:creationId xmlns:a16="http://schemas.microsoft.com/office/drawing/2014/main" id="{6E1682DD-DC37-4FE6-B4D4-F66C0954838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F858EE9-9185-4D78-BC26-36A267EC62CA}"/>
              </a:ext>
            </a:extLst>
          </p:cNvPr>
          <p:cNvSpPr>
            <a:spLocks noGrp="1"/>
          </p:cNvSpPr>
          <p:nvPr>
            <p:ph type="sldNum" sz="quarter" idx="12"/>
          </p:nvPr>
        </p:nvSpPr>
        <p:spPr/>
        <p:txBody>
          <a:bodyPr/>
          <a:lstStyle/>
          <a:p>
            <a:fld id="{340B59DF-16A2-4E57-AB12-B0BA26FDCD7D}" type="slidenum">
              <a:rPr lang="en-GB" smtClean="0"/>
              <a:t>‹#›</a:t>
            </a:fld>
            <a:endParaRPr lang="en-GB" dirty="0"/>
          </a:p>
        </p:txBody>
      </p:sp>
    </p:spTree>
    <p:extLst>
      <p:ext uri="{BB962C8B-B14F-4D97-AF65-F5344CB8AC3E}">
        <p14:creationId xmlns:p14="http://schemas.microsoft.com/office/powerpoint/2010/main" val="2010909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280C2-1B9F-4A1D-88E3-85775147FF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37EDAD-D5E0-4581-895A-C3539BB4BFC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2D1E97E-8920-443F-98D5-0D33E6EDFEC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612F3C-E31F-4E11-B032-F7E7C02FAF45}"/>
              </a:ext>
            </a:extLst>
          </p:cNvPr>
          <p:cNvSpPr>
            <a:spLocks noGrp="1"/>
          </p:cNvSpPr>
          <p:nvPr>
            <p:ph type="dt" sz="half" idx="10"/>
          </p:nvPr>
        </p:nvSpPr>
        <p:spPr/>
        <p:txBody>
          <a:bodyPr/>
          <a:lstStyle/>
          <a:p>
            <a:fld id="{CF4BA252-6172-4FAB-9B59-D30E48DE3A62}" type="datetimeFigureOut">
              <a:rPr lang="en-GB" smtClean="0"/>
              <a:t>18/12/2020</a:t>
            </a:fld>
            <a:endParaRPr lang="en-GB" dirty="0"/>
          </a:p>
        </p:txBody>
      </p:sp>
      <p:sp>
        <p:nvSpPr>
          <p:cNvPr id="6" name="Footer Placeholder 5">
            <a:extLst>
              <a:ext uri="{FF2B5EF4-FFF2-40B4-BE49-F238E27FC236}">
                <a16:creationId xmlns:a16="http://schemas.microsoft.com/office/drawing/2014/main" id="{65AF0D94-BB66-47FD-BE39-318B19AC279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E486247-451A-4D77-8569-668B4518C1C2}"/>
              </a:ext>
            </a:extLst>
          </p:cNvPr>
          <p:cNvSpPr>
            <a:spLocks noGrp="1"/>
          </p:cNvSpPr>
          <p:nvPr>
            <p:ph type="sldNum" sz="quarter" idx="12"/>
          </p:nvPr>
        </p:nvSpPr>
        <p:spPr/>
        <p:txBody>
          <a:bodyPr/>
          <a:lstStyle/>
          <a:p>
            <a:fld id="{340B59DF-16A2-4E57-AB12-B0BA26FDCD7D}" type="slidenum">
              <a:rPr lang="en-GB" smtClean="0"/>
              <a:t>‹#›</a:t>
            </a:fld>
            <a:endParaRPr lang="en-GB" dirty="0"/>
          </a:p>
        </p:txBody>
      </p:sp>
    </p:spTree>
    <p:extLst>
      <p:ext uri="{BB962C8B-B14F-4D97-AF65-F5344CB8AC3E}">
        <p14:creationId xmlns:p14="http://schemas.microsoft.com/office/powerpoint/2010/main" val="471218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10440-BE20-4A43-8210-8479D7E812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50828D-B781-4366-8BD9-20621989B2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70C9CCB-5831-49EC-A8B3-B6F5BE8F3BB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B6BECA-5FF7-41B1-A283-E4D9BB1D5547}"/>
              </a:ext>
            </a:extLst>
          </p:cNvPr>
          <p:cNvSpPr>
            <a:spLocks noGrp="1"/>
          </p:cNvSpPr>
          <p:nvPr>
            <p:ph type="dt" sz="half" idx="10"/>
          </p:nvPr>
        </p:nvSpPr>
        <p:spPr/>
        <p:txBody>
          <a:bodyPr/>
          <a:lstStyle/>
          <a:p>
            <a:fld id="{CF4BA252-6172-4FAB-9B59-D30E48DE3A62}" type="datetimeFigureOut">
              <a:rPr lang="en-GB" smtClean="0"/>
              <a:t>18/12/2020</a:t>
            </a:fld>
            <a:endParaRPr lang="en-GB" dirty="0"/>
          </a:p>
        </p:txBody>
      </p:sp>
      <p:sp>
        <p:nvSpPr>
          <p:cNvPr id="6" name="Footer Placeholder 5">
            <a:extLst>
              <a:ext uri="{FF2B5EF4-FFF2-40B4-BE49-F238E27FC236}">
                <a16:creationId xmlns:a16="http://schemas.microsoft.com/office/drawing/2014/main" id="{EB10BDBD-6DDE-43D2-9BF4-31D9409AA98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7990270-9A87-4C6F-A772-26A017A9B50A}"/>
              </a:ext>
            </a:extLst>
          </p:cNvPr>
          <p:cNvSpPr>
            <a:spLocks noGrp="1"/>
          </p:cNvSpPr>
          <p:nvPr>
            <p:ph type="sldNum" sz="quarter" idx="12"/>
          </p:nvPr>
        </p:nvSpPr>
        <p:spPr/>
        <p:txBody>
          <a:bodyPr/>
          <a:lstStyle/>
          <a:p>
            <a:fld id="{340B59DF-16A2-4E57-AB12-B0BA26FDCD7D}" type="slidenum">
              <a:rPr lang="en-GB" smtClean="0"/>
              <a:t>‹#›</a:t>
            </a:fld>
            <a:endParaRPr lang="en-GB" dirty="0"/>
          </a:p>
        </p:txBody>
      </p:sp>
    </p:spTree>
    <p:extLst>
      <p:ext uri="{BB962C8B-B14F-4D97-AF65-F5344CB8AC3E}">
        <p14:creationId xmlns:p14="http://schemas.microsoft.com/office/powerpoint/2010/main" val="1696882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EBE49-3183-42C3-97D3-E43E89013B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D01B1F-86ED-4DF1-B233-7014F91933C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A817A3-6A34-45C6-9CBB-122B1FCDCFB1}"/>
              </a:ext>
            </a:extLst>
          </p:cNvPr>
          <p:cNvSpPr>
            <a:spLocks noGrp="1"/>
          </p:cNvSpPr>
          <p:nvPr>
            <p:ph type="dt" sz="half" idx="10"/>
          </p:nvPr>
        </p:nvSpPr>
        <p:spPr/>
        <p:txBody>
          <a:bodyPr/>
          <a:lstStyle/>
          <a:p>
            <a:fld id="{CF4BA252-6172-4FAB-9B59-D30E48DE3A62}" type="datetimeFigureOut">
              <a:rPr lang="en-GB" smtClean="0"/>
              <a:t>18/12/2020</a:t>
            </a:fld>
            <a:endParaRPr lang="en-GB" dirty="0"/>
          </a:p>
        </p:txBody>
      </p:sp>
      <p:sp>
        <p:nvSpPr>
          <p:cNvPr id="5" name="Footer Placeholder 4">
            <a:extLst>
              <a:ext uri="{FF2B5EF4-FFF2-40B4-BE49-F238E27FC236}">
                <a16:creationId xmlns:a16="http://schemas.microsoft.com/office/drawing/2014/main" id="{5A0CE038-6EEF-4ACF-8F74-92E01B154F1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04DF0A-360D-46D3-B3DD-5A4BEE06C3E1}"/>
              </a:ext>
            </a:extLst>
          </p:cNvPr>
          <p:cNvSpPr>
            <a:spLocks noGrp="1"/>
          </p:cNvSpPr>
          <p:nvPr>
            <p:ph type="sldNum" sz="quarter" idx="12"/>
          </p:nvPr>
        </p:nvSpPr>
        <p:spPr/>
        <p:txBody>
          <a:bodyPr/>
          <a:lstStyle/>
          <a:p>
            <a:fld id="{340B59DF-16A2-4E57-AB12-B0BA26FDCD7D}" type="slidenum">
              <a:rPr lang="en-GB" smtClean="0"/>
              <a:t>‹#›</a:t>
            </a:fld>
            <a:endParaRPr lang="en-GB" dirty="0"/>
          </a:p>
        </p:txBody>
      </p:sp>
    </p:spTree>
    <p:extLst>
      <p:ext uri="{BB962C8B-B14F-4D97-AF65-F5344CB8AC3E}">
        <p14:creationId xmlns:p14="http://schemas.microsoft.com/office/powerpoint/2010/main" val="3193484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4FD526-B75D-4E51-B893-D8A3D00A61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5E4A58-11BA-48E1-8E4F-052C14D4B6A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97BC52-95D2-4152-9250-FC5056334FE2}"/>
              </a:ext>
            </a:extLst>
          </p:cNvPr>
          <p:cNvSpPr>
            <a:spLocks noGrp="1"/>
          </p:cNvSpPr>
          <p:nvPr>
            <p:ph type="dt" sz="half" idx="10"/>
          </p:nvPr>
        </p:nvSpPr>
        <p:spPr/>
        <p:txBody>
          <a:bodyPr/>
          <a:lstStyle/>
          <a:p>
            <a:fld id="{CF4BA252-6172-4FAB-9B59-D30E48DE3A62}" type="datetimeFigureOut">
              <a:rPr lang="en-GB" smtClean="0"/>
              <a:t>18/12/2020</a:t>
            </a:fld>
            <a:endParaRPr lang="en-GB" dirty="0"/>
          </a:p>
        </p:txBody>
      </p:sp>
      <p:sp>
        <p:nvSpPr>
          <p:cNvPr id="5" name="Footer Placeholder 4">
            <a:extLst>
              <a:ext uri="{FF2B5EF4-FFF2-40B4-BE49-F238E27FC236}">
                <a16:creationId xmlns:a16="http://schemas.microsoft.com/office/drawing/2014/main" id="{C1555928-63BF-44DB-97A9-FBF1A5D5ADB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67191C6-5125-46D5-A24C-987E92A0884E}"/>
              </a:ext>
            </a:extLst>
          </p:cNvPr>
          <p:cNvSpPr>
            <a:spLocks noGrp="1"/>
          </p:cNvSpPr>
          <p:nvPr>
            <p:ph type="sldNum" sz="quarter" idx="12"/>
          </p:nvPr>
        </p:nvSpPr>
        <p:spPr/>
        <p:txBody>
          <a:bodyPr/>
          <a:lstStyle/>
          <a:p>
            <a:fld id="{340B59DF-16A2-4E57-AB12-B0BA26FDCD7D}" type="slidenum">
              <a:rPr lang="en-GB" smtClean="0"/>
              <a:t>‹#›</a:t>
            </a:fld>
            <a:endParaRPr lang="en-GB" dirty="0"/>
          </a:p>
        </p:txBody>
      </p:sp>
    </p:spTree>
    <p:extLst>
      <p:ext uri="{BB962C8B-B14F-4D97-AF65-F5344CB8AC3E}">
        <p14:creationId xmlns:p14="http://schemas.microsoft.com/office/powerpoint/2010/main" val="38461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0C8A-F8D0-438E-BDF6-2077110964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8F6624-800F-40DC-A97B-9EEC268C200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19F33F-C172-4356-A16A-9F85361C652E}"/>
              </a:ext>
            </a:extLst>
          </p:cNvPr>
          <p:cNvSpPr>
            <a:spLocks noGrp="1"/>
          </p:cNvSpPr>
          <p:nvPr>
            <p:ph type="dt" sz="half" idx="10"/>
          </p:nvPr>
        </p:nvSpPr>
        <p:spPr>
          <a:xfrm>
            <a:off x="838200" y="6356350"/>
            <a:ext cx="2743200" cy="365125"/>
          </a:xfrm>
          <a:prstGeom prst="rect">
            <a:avLst/>
          </a:prstGeom>
        </p:spPr>
        <p:txBody>
          <a:bodyPr/>
          <a:lstStyle/>
          <a:p>
            <a:fld id="{7957793B-1A8D-4F64-919F-A60253CD4DE3}" type="datetimeFigureOut">
              <a:rPr lang="en-GB" smtClean="0"/>
              <a:t>18/12/2020</a:t>
            </a:fld>
            <a:endParaRPr lang="en-GB" dirty="0"/>
          </a:p>
        </p:txBody>
      </p:sp>
      <p:sp>
        <p:nvSpPr>
          <p:cNvPr id="5" name="Footer Placeholder 4">
            <a:extLst>
              <a:ext uri="{FF2B5EF4-FFF2-40B4-BE49-F238E27FC236}">
                <a16:creationId xmlns:a16="http://schemas.microsoft.com/office/drawing/2014/main" id="{82D4E207-96C9-4649-8F90-F05858A901FC}"/>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FFE8FDDB-8BCF-4EB1-BCFF-2AE9476EA774}"/>
              </a:ext>
            </a:extLst>
          </p:cNvPr>
          <p:cNvSpPr>
            <a:spLocks noGrp="1"/>
          </p:cNvSpPr>
          <p:nvPr>
            <p:ph type="sldNum" sz="quarter" idx="12"/>
          </p:nvPr>
        </p:nvSpPr>
        <p:spPr>
          <a:xfrm>
            <a:off x="8610600" y="6356350"/>
            <a:ext cx="2743200" cy="365125"/>
          </a:xfrm>
          <a:prstGeom prst="rect">
            <a:avLst/>
          </a:prstGeom>
        </p:spPr>
        <p:txBody>
          <a:bodyPr/>
          <a:lstStyle/>
          <a:p>
            <a:fld id="{091D6D7D-31F1-4EB0-AB4A-A9B94C9205B9}" type="slidenum">
              <a:rPr lang="en-GB" smtClean="0"/>
              <a:t>‹#›</a:t>
            </a:fld>
            <a:endParaRPr lang="en-GB" dirty="0"/>
          </a:p>
        </p:txBody>
      </p:sp>
    </p:spTree>
    <p:extLst>
      <p:ext uri="{BB962C8B-B14F-4D97-AF65-F5344CB8AC3E}">
        <p14:creationId xmlns:p14="http://schemas.microsoft.com/office/powerpoint/2010/main" val="32024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AD52-76D9-4B6B-A74B-83546E4697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A7FA2E-80A7-430A-8D53-C8A8A5BB0B4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EF1D58-18E0-4EDC-9455-DF97797A2AC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9D3046-2D44-4A02-93C3-418647F2C44A}"/>
              </a:ext>
            </a:extLst>
          </p:cNvPr>
          <p:cNvSpPr>
            <a:spLocks noGrp="1"/>
          </p:cNvSpPr>
          <p:nvPr>
            <p:ph type="dt" sz="half" idx="10"/>
          </p:nvPr>
        </p:nvSpPr>
        <p:spPr>
          <a:xfrm>
            <a:off x="838200" y="6356350"/>
            <a:ext cx="2743200" cy="365125"/>
          </a:xfrm>
          <a:prstGeom prst="rect">
            <a:avLst/>
          </a:prstGeom>
        </p:spPr>
        <p:txBody>
          <a:bodyPr/>
          <a:lstStyle/>
          <a:p>
            <a:fld id="{7957793B-1A8D-4F64-919F-A60253CD4DE3}" type="datetimeFigureOut">
              <a:rPr lang="en-GB" smtClean="0"/>
              <a:t>18/12/2020</a:t>
            </a:fld>
            <a:endParaRPr lang="en-GB" dirty="0"/>
          </a:p>
        </p:txBody>
      </p:sp>
      <p:sp>
        <p:nvSpPr>
          <p:cNvPr id="6" name="Footer Placeholder 5">
            <a:extLst>
              <a:ext uri="{FF2B5EF4-FFF2-40B4-BE49-F238E27FC236}">
                <a16:creationId xmlns:a16="http://schemas.microsoft.com/office/drawing/2014/main" id="{F57D925D-CBE5-44BD-B749-D70023F015C6}"/>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4F205B19-7980-4FE6-9279-84E1A9EFE883}"/>
              </a:ext>
            </a:extLst>
          </p:cNvPr>
          <p:cNvSpPr>
            <a:spLocks noGrp="1"/>
          </p:cNvSpPr>
          <p:nvPr>
            <p:ph type="sldNum" sz="quarter" idx="12"/>
          </p:nvPr>
        </p:nvSpPr>
        <p:spPr>
          <a:xfrm>
            <a:off x="8610600" y="6356350"/>
            <a:ext cx="2743200" cy="365125"/>
          </a:xfrm>
          <a:prstGeom prst="rect">
            <a:avLst/>
          </a:prstGeom>
        </p:spPr>
        <p:txBody>
          <a:bodyPr/>
          <a:lstStyle/>
          <a:p>
            <a:fld id="{091D6D7D-31F1-4EB0-AB4A-A9B94C9205B9}" type="slidenum">
              <a:rPr lang="en-GB" smtClean="0"/>
              <a:t>‹#›</a:t>
            </a:fld>
            <a:endParaRPr lang="en-GB" dirty="0"/>
          </a:p>
        </p:txBody>
      </p:sp>
    </p:spTree>
    <p:extLst>
      <p:ext uri="{BB962C8B-B14F-4D97-AF65-F5344CB8AC3E}">
        <p14:creationId xmlns:p14="http://schemas.microsoft.com/office/powerpoint/2010/main" val="2195658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29F84-534A-4097-93C1-695B8E0C515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9A5477-10FE-49C9-A726-1CA7447561B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89B124-D362-4737-B3F2-3901643D6ED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3A39ACF-C5E1-4921-BF89-6D111623831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E6971B-0F0F-46A6-B361-AE7475D1FF6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637D004-2B8C-487B-B499-8E7ECBD70E6B}"/>
              </a:ext>
            </a:extLst>
          </p:cNvPr>
          <p:cNvSpPr>
            <a:spLocks noGrp="1"/>
          </p:cNvSpPr>
          <p:nvPr>
            <p:ph type="dt" sz="half" idx="10"/>
          </p:nvPr>
        </p:nvSpPr>
        <p:spPr>
          <a:xfrm>
            <a:off x="838200" y="6356350"/>
            <a:ext cx="2743200" cy="365125"/>
          </a:xfrm>
          <a:prstGeom prst="rect">
            <a:avLst/>
          </a:prstGeom>
        </p:spPr>
        <p:txBody>
          <a:bodyPr/>
          <a:lstStyle/>
          <a:p>
            <a:fld id="{7957793B-1A8D-4F64-919F-A60253CD4DE3}" type="datetimeFigureOut">
              <a:rPr lang="en-GB" smtClean="0"/>
              <a:t>18/12/2020</a:t>
            </a:fld>
            <a:endParaRPr lang="en-GB" dirty="0"/>
          </a:p>
        </p:txBody>
      </p:sp>
      <p:sp>
        <p:nvSpPr>
          <p:cNvPr id="8" name="Footer Placeholder 7">
            <a:extLst>
              <a:ext uri="{FF2B5EF4-FFF2-40B4-BE49-F238E27FC236}">
                <a16:creationId xmlns:a16="http://schemas.microsoft.com/office/drawing/2014/main" id="{166A676A-DF8B-443C-8159-C8C0A962D5B5}"/>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E1265550-F1C5-44F7-920F-5B99B6ADDFE1}"/>
              </a:ext>
            </a:extLst>
          </p:cNvPr>
          <p:cNvSpPr>
            <a:spLocks noGrp="1"/>
          </p:cNvSpPr>
          <p:nvPr>
            <p:ph type="sldNum" sz="quarter" idx="12"/>
          </p:nvPr>
        </p:nvSpPr>
        <p:spPr>
          <a:xfrm>
            <a:off x="8610600" y="6356350"/>
            <a:ext cx="2743200" cy="365125"/>
          </a:xfrm>
          <a:prstGeom prst="rect">
            <a:avLst/>
          </a:prstGeom>
        </p:spPr>
        <p:txBody>
          <a:bodyPr/>
          <a:lstStyle/>
          <a:p>
            <a:fld id="{091D6D7D-31F1-4EB0-AB4A-A9B94C9205B9}" type="slidenum">
              <a:rPr lang="en-GB" smtClean="0"/>
              <a:t>‹#›</a:t>
            </a:fld>
            <a:endParaRPr lang="en-GB" dirty="0"/>
          </a:p>
        </p:txBody>
      </p:sp>
    </p:spTree>
    <p:extLst>
      <p:ext uri="{BB962C8B-B14F-4D97-AF65-F5344CB8AC3E}">
        <p14:creationId xmlns:p14="http://schemas.microsoft.com/office/powerpoint/2010/main" val="54386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DF698-3AAA-4EF9-B8FD-D5DFED63420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C586C1-1C3F-4333-A5DE-8B874CD2D402}"/>
              </a:ext>
            </a:extLst>
          </p:cNvPr>
          <p:cNvSpPr>
            <a:spLocks noGrp="1"/>
          </p:cNvSpPr>
          <p:nvPr>
            <p:ph type="dt" sz="half" idx="10"/>
          </p:nvPr>
        </p:nvSpPr>
        <p:spPr>
          <a:xfrm>
            <a:off x="838200" y="6356350"/>
            <a:ext cx="2743200" cy="365125"/>
          </a:xfrm>
          <a:prstGeom prst="rect">
            <a:avLst/>
          </a:prstGeom>
        </p:spPr>
        <p:txBody>
          <a:bodyPr/>
          <a:lstStyle/>
          <a:p>
            <a:fld id="{7957793B-1A8D-4F64-919F-A60253CD4DE3}" type="datetimeFigureOut">
              <a:rPr lang="en-GB" smtClean="0"/>
              <a:t>18/12/2020</a:t>
            </a:fld>
            <a:endParaRPr lang="en-GB" dirty="0"/>
          </a:p>
        </p:txBody>
      </p:sp>
      <p:sp>
        <p:nvSpPr>
          <p:cNvPr id="4" name="Footer Placeholder 3">
            <a:extLst>
              <a:ext uri="{FF2B5EF4-FFF2-40B4-BE49-F238E27FC236}">
                <a16:creationId xmlns:a16="http://schemas.microsoft.com/office/drawing/2014/main" id="{46846163-EC4A-4897-B3A6-CB03AD67236F}"/>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EB100B1D-92A4-41A6-A572-28C2C774A47B}"/>
              </a:ext>
            </a:extLst>
          </p:cNvPr>
          <p:cNvSpPr>
            <a:spLocks noGrp="1"/>
          </p:cNvSpPr>
          <p:nvPr>
            <p:ph type="sldNum" sz="quarter" idx="12"/>
          </p:nvPr>
        </p:nvSpPr>
        <p:spPr>
          <a:xfrm>
            <a:off x="8610600" y="6356350"/>
            <a:ext cx="2743200" cy="365125"/>
          </a:xfrm>
          <a:prstGeom prst="rect">
            <a:avLst/>
          </a:prstGeom>
        </p:spPr>
        <p:txBody>
          <a:bodyPr/>
          <a:lstStyle/>
          <a:p>
            <a:fld id="{091D6D7D-31F1-4EB0-AB4A-A9B94C9205B9}" type="slidenum">
              <a:rPr lang="en-GB" smtClean="0"/>
              <a:t>‹#›</a:t>
            </a:fld>
            <a:endParaRPr lang="en-GB" dirty="0"/>
          </a:p>
        </p:txBody>
      </p:sp>
    </p:spTree>
    <p:extLst>
      <p:ext uri="{BB962C8B-B14F-4D97-AF65-F5344CB8AC3E}">
        <p14:creationId xmlns:p14="http://schemas.microsoft.com/office/powerpoint/2010/main" val="1611124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BA4CB-3379-4259-8BA2-B72D3CFB04A3}"/>
              </a:ext>
            </a:extLst>
          </p:cNvPr>
          <p:cNvSpPr>
            <a:spLocks noGrp="1"/>
          </p:cNvSpPr>
          <p:nvPr>
            <p:ph type="dt" sz="half" idx="10"/>
          </p:nvPr>
        </p:nvSpPr>
        <p:spPr>
          <a:xfrm>
            <a:off x="838200" y="6356350"/>
            <a:ext cx="2743200" cy="365125"/>
          </a:xfrm>
          <a:prstGeom prst="rect">
            <a:avLst/>
          </a:prstGeom>
        </p:spPr>
        <p:txBody>
          <a:bodyPr/>
          <a:lstStyle/>
          <a:p>
            <a:fld id="{7957793B-1A8D-4F64-919F-A60253CD4DE3}" type="datetimeFigureOut">
              <a:rPr lang="en-GB" smtClean="0"/>
              <a:t>18/12/2020</a:t>
            </a:fld>
            <a:endParaRPr lang="en-GB" dirty="0"/>
          </a:p>
        </p:txBody>
      </p:sp>
      <p:sp>
        <p:nvSpPr>
          <p:cNvPr id="3" name="Footer Placeholder 2">
            <a:extLst>
              <a:ext uri="{FF2B5EF4-FFF2-40B4-BE49-F238E27FC236}">
                <a16:creationId xmlns:a16="http://schemas.microsoft.com/office/drawing/2014/main" id="{8429DB7E-40AD-4142-A197-9880682D50A5}"/>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463AF157-C143-4C38-A485-34B7621FBBA3}"/>
              </a:ext>
            </a:extLst>
          </p:cNvPr>
          <p:cNvSpPr>
            <a:spLocks noGrp="1"/>
          </p:cNvSpPr>
          <p:nvPr>
            <p:ph type="sldNum" sz="quarter" idx="12"/>
          </p:nvPr>
        </p:nvSpPr>
        <p:spPr>
          <a:xfrm>
            <a:off x="8610600" y="6356350"/>
            <a:ext cx="2743200" cy="365125"/>
          </a:xfrm>
          <a:prstGeom prst="rect">
            <a:avLst/>
          </a:prstGeom>
        </p:spPr>
        <p:txBody>
          <a:bodyPr/>
          <a:lstStyle/>
          <a:p>
            <a:fld id="{091D6D7D-31F1-4EB0-AB4A-A9B94C9205B9}" type="slidenum">
              <a:rPr lang="en-GB" smtClean="0"/>
              <a:t>‹#›</a:t>
            </a:fld>
            <a:endParaRPr lang="en-GB" dirty="0"/>
          </a:p>
        </p:txBody>
      </p:sp>
    </p:spTree>
    <p:extLst>
      <p:ext uri="{BB962C8B-B14F-4D97-AF65-F5344CB8AC3E}">
        <p14:creationId xmlns:p14="http://schemas.microsoft.com/office/powerpoint/2010/main" val="215047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1D504-29AA-4009-A822-9B23A0D764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4A454AF-2940-4130-AD4F-0A231ED8EA6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5A89DF-7CDD-45D8-B767-A5844F99C27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E2DC56-5A27-4624-A964-0BA133D9A043}"/>
              </a:ext>
            </a:extLst>
          </p:cNvPr>
          <p:cNvSpPr>
            <a:spLocks noGrp="1"/>
          </p:cNvSpPr>
          <p:nvPr>
            <p:ph type="dt" sz="half" idx="10"/>
          </p:nvPr>
        </p:nvSpPr>
        <p:spPr>
          <a:xfrm>
            <a:off x="838200" y="6356350"/>
            <a:ext cx="2743200" cy="365125"/>
          </a:xfrm>
          <a:prstGeom prst="rect">
            <a:avLst/>
          </a:prstGeom>
        </p:spPr>
        <p:txBody>
          <a:bodyPr/>
          <a:lstStyle/>
          <a:p>
            <a:fld id="{7957793B-1A8D-4F64-919F-A60253CD4DE3}" type="datetimeFigureOut">
              <a:rPr lang="en-GB" smtClean="0"/>
              <a:t>18/12/2020</a:t>
            </a:fld>
            <a:endParaRPr lang="en-GB" dirty="0"/>
          </a:p>
        </p:txBody>
      </p:sp>
      <p:sp>
        <p:nvSpPr>
          <p:cNvPr id="6" name="Footer Placeholder 5">
            <a:extLst>
              <a:ext uri="{FF2B5EF4-FFF2-40B4-BE49-F238E27FC236}">
                <a16:creationId xmlns:a16="http://schemas.microsoft.com/office/drawing/2014/main" id="{47D3E0D5-DCCE-4FC7-9174-FCDC361DAB4C}"/>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2D58BDEA-FCD1-4893-8551-BC7B2B8400AD}"/>
              </a:ext>
            </a:extLst>
          </p:cNvPr>
          <p:cNvSpPr>
            <a:spLocks noGrp="1"/>
          </p:cNvSpPr>
          <p:nvPr>
            <p:ph type="sldNum" sz="quarter" idx="12"/>
          </p:nvPr>
        </p:nvSpPr>
        <p:spPr>
          <a:xfrm>
            <a:off x="8610600" y="6356350"/>
            <a:ext cx="2743200" cy="365125"/>
          </a:xfrm>
          <a:prstGeom prst="rect">
            <a:avLst/>
          </a:prstGeom>
        </p:spPr>
        <p:txBody>
          <a:bodyPr/>
          <a:lstStyle/>
          <a:p>
            <a:fld id="{091D6D7D-31F1-4EB0-AB4A-A9B94C9205B9}" type="slidenum">
              <a:rPr lang="en-GB" smtClean="0"/>
              <a:t>‹#›</a:t>
            </a:fld>
            <a:endParaRPr lang="en-GB" dirty="0"/>
          </a:p>
        </p:txBody>
      </p:sp>
    </p:spTree>
    <p:extLst>
      <p:ext uri="{BB962C8B-B14F-4D97-AF65-F5344CB8AC3E}">
        <p14:creationId xmlns:p14="http://schemas.microsoft.com/office/powerpoint/2010/main" val="104605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DD21-BBD0-493E-AC96-ACC0EF5B3A4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55CADAD-387B-4B90-B0B1-C16E71D888A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1D707A4-18EE-455A-AFAE-D3DF6083C7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E25AC3-C2BF-4930-8166-4721E2889992}"/>
              </a:ext>
            </a:extLst>
          </p:cNvPr>
          <p:cNvSpPr>
            <a:spLocks noGrp="1"/>
          </p:cNvSpPr>
          <p:nvPr>
            <p:ph type="dt" sz="half" idx="10"/>
          </p:nvPr>
        </p:nvSpPr>
        <p:spPr>
          <a:xfrm>
            <a:off x="838200" y="6356350"/>
            <a:ext cx="2743200" cy="365125"/>
          </a:xfrm>
          <a:prstGeom prst="rect">
            <a:avLst/>
          </a:prstGeom>
        </p:spPr>
        <p:txBody>
          <a:bodyPr/>
          <a:lstStyle/>
          <a:p>
            <a:fld id="{7957793B-1A8D-4F64-919F-A60253CD4DE3}" type="datetimeFigureOut">
              <a:rPr lang="en-GB" smtClean="0"/>
              <a:t>18/12/2020</a:t>
            </a:fld>
            <a:endParaRPr lang="en-GB" dirty="0"/>
          </a:p>
        </p:txBody>
      </p:sp>
      <p:sp>
        <p:nvSpPr>
          <p:cNvPr id="6" name="Footer Placeholder 5">
            <a:extLst>
              <a:ext uri="{FF2B5EF4-FFF2-40B4-BE49-F238E27FC236}">
                <a16:creationId xmlns:a16="http://schemas.microsoft.com/office/drawing/2014/main" id="{018EF5EE-C6D2-487A-B9D6-6B2FE5501726}"/>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4665CDF0-924D-4731-82FF-855B4E986534}"/>
              </a:ext>
            </a:extLst>
          </p:cNvPr>
          <p:cNvSpPr>
            <a:spLocks noGrp="1"/>
          </p:cNvSpPr>
          <p:nvPr>
            <p:ph type="sldNum" sz="quarter" idx="12"/>
          </p:nvPr>
        </p:nvSpPr>
        <p:spPr>
          <a:xfrm>
            <a:off x="8610600" y="6356350"/>
            <a:ext cx="2743200" cy="365125"/>
          </a:xfrm>
          <a:prstGeom prst="rect">
            <a:avLst/>
          </a:prstGeom>
        </p:spPr>
        <p:txBody>
          <a:bodyPr/>
          <a:lstStyle/>
          <a:p>
            <a:fld id="{091D6D7D-31F1-4EB0-AB4A-A9B94C9205B9}" type="slidenum">
              <a:rPr lang="en-GB" smtClean="0"/>
              <a:t>‹#›</a:t>
            </a:fld>
            <a:endParaRPr lang="en-GB" dirty="0"/>
          </a:p>
        </p:txBody>
      </p:sp>
    </p:spTree>
    <p:extLst>
      <p:ext uri="{BB962C8B-B14F-4D97-AF65-F5344CB8AC3E}">
        <p14:creationId xmlns:p14="http://schemas.microsoft.com/office/powerpoint/2010/main" val="220365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8FAC6-385B-4729-86F6-4DB648B62B94}"/>
              </a:ext>
            </a:extLst>
          </p:cNvPr>
          <p:cNvSpPr/>
          <p:nvPr userDrawn="1"/>
        </p:nvSpPr>
        <p:spPr>
          <a:xfrm>
            <a:off x="1" y="6609806"/>
            <a:ext cx="2312125" cy="24819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sp>
        <p:nvSpPr>
          <p:cNvPr id="8" name="Rectangle 7">
            <a:extLst>
              <a:ext uri="{FF2B5EF4-FFF2-40B4-BE49-F238E27FC236}">
                <a16:creationId xmlns:a16="http://schemas.microsoft.com/office/drawing/2014/main" id="{EDE9EF8E-A39A-45E3-A5A8-22D65CC0D658}"/>
              </a:ext>
            </a:extLst>
          </p:cNvPr>
          <p:cNvSpPr/>
          <p:nvPr userDrawn="1"/>
        </p:nvSpPr>
        <p:spPr>
          <a:xfrm>
            <a:off x="2403566" y="6609806"/>
            <a:ext cx="9788433" cy="248194"/>
          </a:xfrm>
          <a:prstGeom prst="rect">
            <a:avLst/>
          </a:prstGeom>
          <a:solidFill>
            <a:srgbClr val="0A4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73558538"/>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268668"/>
            <a:ext cx="8160000" cy="720000"/>
          </a:xfrm>
          <a:prstGeom prst="rect">
            <a:avLst/>
          </a:prstGeom>
        </p:spPr>
        <p:txBody>
          <a:bodyPr vert="horz" lIns="0" tIns="0" rIns="270000" bIns="0" rtlCol="0" anchor="ctr" anchorCtr="0">
            <a:noAutofit/>
          </a:bodyPr>
          <a:lstStyle/>
          <a:p>
            <a:r>
              <a:rPr lang="en-GB" noProof="0" dirty="0"/>
              <a:t>Click to edit Master title style</a:t>
            </a:r>
          </a:p>
        </p:txBody>
      </p:sp>
      <p:sp>
        <p:nvSpPr>
          <p:cNvPr id="3" name="Text Placeholder 2"/>
          <p:cNvSpPr>
            <a:spLocks noGrp="1"/>
          </p:cNvSpPr>
          <p:nvPr>
            <p:ph type="body" idx="1"/>
          </p:nvPr>
        </p:nvSpPr>
        <p:spPr bwMode="invGray">
          <a:xfrm>
            <a:off x="480010" y="1800000"/>
            <a:ext cx="11232001" cy="4237200"/>
          </a:xfrm>
          <a:prstGeom prst="rect">
            <a:avLst/>
          </a:prstGeom>
        </p:spPr>
        <p:txBody>
          <a:bodyPr vert="horz" lIns="13500" tIns="0" rIns="135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138800" y="6521047"/>
            <a:ext cx="3640720" cy="282367"/>
          </a:xfrm>
          <a:prstGeom prst="rect">
            <a:avLst/>
          </a:prstGeom>
        </p:spPr>
        <p:txBody>
          <a:bodyPr vert="horz" lIns="0" tIns="0" rIns="0" bIns="0" rtlCol="0" anchor="ctr" anchorCtr="0"/>
          <a:lstStyle>
            <a:lvl1pPr algn="l">
              <a:defRPr sz="1333">
                <a:solidFill>
                  <a:schemeClr val="tx1"/>
                </a:solidFill>
                <a:latin typeface="+mn-lt"/>
                <a:cs typeface="Times New Roman" panose="02020603050405020304" pitchFamily="18" charset="0"/>
              </a:defRPr>
            </a:lvl1pPr>
          </a:lstStyle>
          <a:p>
            <a:r>
              <a:rPr lang="en-US" dirty="0"/>
              <a:t>Prepare for Success: HIV vaccines and mAbs</a:t>
            </a:r>
            <a:endParaRPr lang="en-GB" dirty="0"/>
          </a:p>
        </p:txBody>
      </p:sp>
      <p:sp>
        <p:nvSpPr>
          <p:cNvPr id="5" name="Footer Placeholder 4"/>
          <p:cNvSpPr>
            <a:spLocks noGrp="1"/>
          </p:cNvSpPr>
          <p:nvPr>
            <p:ph type="ftr" sz="quarter" idx="3"/>
          </p:nvPr>
        </p:nvSpPr>
        <p:spPr bwMode="invGray">
          <a:xfrm>
            <a:off x="4173639" y="6581527"/>
            <a:ext cx="3875045" cy="161407"/>
          </a:xfrm>
          <a:prstGeom prst="rect">
            <a:avLst/>
          </a:prstGeom>
        </p:spPr>
        <p:txBody>
          <a:bodyPr vert="horz" lIns="0" tIns="0" rIns="0" bIns="0" rtlCol="0" anchor="ctr" anchorCtr="0"/>
          <a:lstStyle>
            <a:lvl1pPr>
              <a:defRPr lang="en-US" sz="1333" smtClean="0">
                <a:cs typeface="Times New Roman" panose="02020603050405020304" pitchFamily="18" charset="0"/>
              </a:defRPr>
            </a:lvl1pPr>
          </a:lstStyle>
          <a:p>
            <a:r>
              <a:rPr lang="en-US" dirty="0"/>
              <a:t>28 February 2018, Geneva</a:t>
            </a:r>
          </a:p>
        </p:txBody>
      </p:sp>
      <p:sp>
        <p:nvSpPr>
          <p:cNvPr id="6" name="Slide Number Placeholder 5"/>
          <p:cNvSpPr>
            <a:spLocks noGrp="1"/>
          </p:cNvSpPr>
          <p:nvPr>
            <p:ph type="sldNum" sz="quarter" idx="4"/>
          </p:nvPr>
        </p:nvSpPr>
        <p:spPr bwMode="invGray">
          <a:xfrm>
            <a:off x="11693533" y="6574703"/>
            <a:ext cx="289931" cy="180000"/>
          </a:xfrm>
          <a:prstGeom prst="rect">
            <a:avLst/>
          </a:prstGeom>
        </p:spPr>
        <p:txBody>
          <a:bodyPr vert="horz" lIns="0" tIns="0" rIns="0" bIns="0" rtlCol="0" anchor="ctr" anchorCtr="0"/>
          <a:lstStyle>
            <a:lvl1pPr algn="r">
              <a:defRPr sz="1333"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dirty="0"/>
          </a:p>
        </p:txBody>
      </p:sp>
      <p:sp>
        <p:nvSpPr>
          <p:cNvPr id="12" name="Rectangle 11"/>
          <p:cNvSpPr/>
          <p:nvPr/>
        </p:nvSpPr>
        <p:spPr bwMode="gray">
          <a:xfrm>
            <a:off x="9735601" y="247199"/>
            <a:ext cx="1976400" cy="762940"/>
          </a:xfrm>
          <a:prstGeom prst="rect">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867" noProof="0" dirty="0"/>
          </a:p>
        </p:txBody>
      </p:sp>
    </p:spTree>
    <p:extLst>
      <p:ext uri="{BB962C8B-B14F-4D97-AF65-F5344CB8AC3E}">
        <p14:creationId xmlns:p14="http://schemas.microsoft.com/office/powerpoint/2010/main" val="286793916"/>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Lst>
  <p:hf hdr="0"/>
  <p:txStyles>
    <p:titleStyle>
      <a:lvl1pPr algn="l" defTabSz="914377" rtl="0" eaLnBrk="1" latinLnBrk="0" hangingPunct="1">
        <a:lnSpc>
          <a:spcPct val="90000"/>
        </a:lnSpc>
        <a:spcBef>
          <a:spcPct val="0"/>
        </a:spcBef>
        <a:buNone/>
        <a:defRPr sz="3733" b="1" kern="1200">
          <a:solidFill>
            <a:schemeClr val="tx2"/>
          </a:solidFill>
          <a:latin typeface="+mj-lt"/>
          <a:ea typeface="+mj-ea"/>
          <a:cs typeface="+mj-cs"/>
        </a:defRPr>
      </a:lvl1pPr>
    </p:titleStyle>
    <p:bodyStyle>
      <a:lvl1pPr marL="0" indent="0" algn="l" defTabSz="914377" rtl="0" eaLnBrk="1" latinLnBrk="0" hangingPunct="1">
        <a:lnSpc>
          <a:spcPct val="110000"/>
        </a:lnSpc>
        <a:spcBef>
          <a:spcPts val="1000"/>
        </a:spcBef>
        <a:spcAft>
          <a:spcPts val="600"/>
        </a:spcAft>
        <a:buClr>
          <a:schemeClr val="tx1"/>
        </a:buClr>
        <a:buSzPct val="80000"/>
        <a:buFontTx/>
        <a:buNone/>
        <a:defRPr sz="2400" b="0" kern="1200">
          <a:solidFill>
            <a:srgbClr val="002060"/>
          </a:solidFill>
          <a:latin typeface="+mn-lt"/>
          <a:ea typeface="+mn-ea"/>
          <a:cs typeface="Times New Roman" panose="02020603050405020304" pitchFamily="18" charset="0"/>
        </a:defRPr>
      </a:lvl1pPr>
      <a:lvl2pPr marL="466714" indent="-285744" algn="l" defTabSz="914377" rtl="0" eaLnBrk="1" latinLnBrk="0" hangingPunct="1">
        <a:lnSpc>
          <a:spcPct val="110000"/>
        </a:lnSpc>
        <a:spcBef>
          <a:spcPts val="500"/>
        </a:spcBef>
        <a:spcAft>
          <a:spcPts val="600"/>
        </a:spcAft>
        <a:buClr>
          <a:srgbClr val="002060"/>
        </a:buClr>
        <a:buSzPct val="85000"/>
        <a:buFont typeface="Arial" panose="020B0604020202020204" pitchFamily="34" charset="0"/>
        <a:buChar char="•"/>
        <a:defRPr sz="2000" kern="1200">
          <a:solidFill>
            <a:srgbClr val="002060"/>
          </a:solidFill>
          <a:latin typeface="+mn-lt"/>
          <a:ea typeface="+mn-ea"/>
          <a:cs typeface="+mn-cs"/>
        </a:defRPr>
      </a:lvl2pPr>
      <a:lvl3pPr marL="827066" indent="-285744" algn="l" defTabSz="914377" rtl="0" eaLnBrk="1" latinLnBrk="0" hangingPunct="1">
        <a:lnSpc>
          <a:spcPct val="110000"/>
        </a:lnSpc>
        <a:spcBef>
          <a:spcPts val="500"/>
        </a:spcBef>
        <a:spcAft>
          <a:spcPts val="600"/>
        </a:spcAft>
        <a:buClr>
          <a:schemeClr val="tx1"/>
        </a:buClr>
        <a:buSzPct val="80000"/>
        <a:buFont typeface="Courier New" panose="02070309020205020404" pitchFamily="49" charset="0"/>
        <a:buChar char="o"/>
        <a:defRPr sz="1600" kern="1200">
          <a:solidFill>
            <a:srgbClr val="002060"/>
          </a:solidFill>
          <a:latin typeface="+mn-lt"/>
          <a:ea typeface="+mn-ea"/>
          <a:cs typeface="+mn-cs"/>
        </a:defRPr>
      </a:lvl3pPr>
      <a:lvl4pPr marL="1179484" indent="-285744" algn="l" defTabSz="914377" rtl="0" eaLnBrk="1" latinLnBrk="0" hangingPunct="1">
        <a:lnSpc>
          <a:spcPct val="110000"/>
        </a:lnSpc>
        <a:spcBef>
          <a:spcPts val="500"/>
        </a:spcBef>
        <a:spcAft>
          <a:spcPts val="600"/>
        </a:spcAft>
        <a:buClr>
          <a:schemeClr val="tx1"/>
        </a:buClr>
        <a:buSzPct val="100000"/>
        <a:buFont typeface="Wingdings" panose="05000000000000000000" pitchFamily="2" charset="2"/>
        <a:buChar char="ü"/>
        <a:tabLst>
          <a:tab pos="1074712" algn="l"/>
        </a:tabLst>
        <a:defRPr sz="1467" kern="1200">
          <a:solidFill>
            <a:srgbClr val="002060"/>
          </a:solidFill>
          <a:latin typeface="+mn-lt"/>
          <a:ea typeface="+mn-ea"/>
          <a:cs typeface="+mn-cs"/>
        </a:defRPr>
      </a:lvl4pPr>
      <a:lvl5pPr marL="1616034" indent="-358766" algn="l" defTabSz="914377"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67" kern="1200">
          <a:solidFill>
            <a:srgbClr val="002060"/>
          </a:solidFill>
          <a:latin typeface="+mn-lt"/>
          <a:ea typeface="+mn-ea"/>
          <a:cs typeface="+mn-cs"/>
        </a:defRPr>
      </a:lvl5pPr>
      <a:lvl6pPr marL="2062111" indent="-358766" algn="l" defTabSz="914377" rtl="0" eaLnBrk="1" latinLnBrk="0" hangingPunct="1">
        <a:lnSpc>
          <a:spcPct val="90000"/>
        </a:lnSpc>
        <a:spcBef>
          <a:spcPts val="500"/>
        </a:spcBef>
        <a:buClr>
          <a:schemeClr val="tx1"/>
        </a:buClr>
        <a:buFont typeface="Arial" panose="020B0604020202020204" pitchFamily="34" charset="0"/>
        <a:buChar char="•"/>
        <a:defRPr sz="1467" kern="1200">
          <a:solidFill>
            <a:srgbClr val="002060"/>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10DC53-65AB-41F6-A01F-BB6AB497A7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AAA0F96-2256-466A-90CA-E97987CA42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56A1A3-8D90-433D-BF04-0639E27AAD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BA252-6172-4FAB-9B59-D30E48DE3A62}" type="datetimeFigureOut">
              <a:rPr lang="en-GB" smtClean="0"/>
              <a:t>18/12/2020</a:t>
            </a:fld>
            <a:endParaRPr lang="en-GB" dirty="0"/>
          </a:p>
        </p:txBody>
      </p:sp>
      <p:sp>
        <p:nvSpPr>
          <p:cNvPr id="5" name="Footer Placeholder 4">
            <a:extLst>
              <a:ext uri="{FF2B5EF4-FFF2-40B4-BE49-F238E27FC236}">
                <a16:creationId xmlns:a16="http://schemas.microsoft.com/office/drawing/2014/main" id="{AD790992-2351-44F2-95AE-999BBDFA72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64BB711-5599-4AA7-9048-38D80170DD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B59DF-16A2-4E57-AB12-B0BA26FDCD7D}" type="slidenum">
              <a:rPr lang="en-GB" smtClean="0"/>
              <a:t>‹#›</a:t>
            </a:fld>
            <a:endParaRPr lang="en-GB" dirty="0"/>
          </a:p>
        </p:txBody>
      </p:sp>
    </p:spTree>
    <p:extLst>
      <p:ext uri="{BB962C8B-B14F-4D97-AF65-F5344CB8AC3E}">
        <p14:creationId xmlns:p14="http://schemas.microsoft.com/office/powerpoint/2010/main" val="592627666"/>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l" defTabSz="914400" rtl="0" eaLnBrk="1" latinLnBrk="0" hangingPunct="1">
        <a:lnSpc>
          <a:spcPct val="90000"/>
        </a:lnSpc>
        <a:spcBef>
          <a:spcPct val="0"/>
        </a:spcBef>
        <a:buNone/>
        <a:defRPr sz="4400" kern="1200">
          <a:solidFill>
            <a:schemeClr val="tx1"/>
          </a:solidFill>
          <a:latin typeface="D-DIN" panose="020B050403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DIN" panose="020B050403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DIN" panose="020B050403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DIN" panose="020B050403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DIN" panose="020B050403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DIN" panose="020B050403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hyperlink" Target="http://polioeradication.org/nOPV2"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polioeradication.org/nopv2" TargetMode="Externa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apps.who.int/iris/bitstream/handle/10665/329962/WER9447-eng-fre.pdf" TargetMode="External"/><Relationship Id="rId2" Type="http://schemas.openxmlformats.org/officeDocument/2006/relationships/hyperlink" Target="https://apps.who.int/gb/ebwha/pdf_files/EB146/B146(11)-en.pdf" TargetMode="External"/><Relationship Id="rId1" Type="http://schemas.openxmlformats.org/officeDocument/2006/relationships/slideLayout" Target="../slideLayouts/slideLayout17.xml"/><Relationship Id="rId6" Type="http://schemas.openxmlformats.org/officeDocument/2006/relationships/hyperlink" Target="https://www.who.int/news/item/22-10-2020-statement-of-the-twenty-sixth-polio-ihr-emergency-committee" TargetMode="External"/><Relationship Id="rId5" Type="http://schemas.openxmlformats.org/officeDocument/2006/relationships/hyperlink" Target="https://apps.who.int/iris/bitstream/handle/10665/337100/WER9548-eng-fre.pdf?ua=1" TargetMode="External"/><Relationship Id="rId4" Type="http://schemas.openxmlformats.org/officeDocument/2006/relationships/hyperlink" Target="https://apps.who.int/iris/bitstream/handle/10665/332218/WER9522-eng-fre.pdf?ua=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s://extranet.who.int/pqweb/sites/default/files/documents/nOPV2_EUL_recommendation.pdf"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974F68-BA2E-4F09-BFB9-4992A3C6BA83}"/>
              </a:ext>
            </a:extLst>
          </p:cNvPr>
          <p:cNvSpPr/>
          <p:nvPr/>
        </p:nvSpPr>
        <p:spPr>
          <a:xfrm>
            <a:off x="0" y="1"/>
            <a:ext cx="12192000" cy="1558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Polio Eradication - Kernersville Rotary">
            <a:extLst>
              <a:ext uri="{FF2B5EF4-FFF2-40B4-BE49-F238E27FC236}">
                <a16:creationId xmlns:a16="http://schemas.microsoft.com/office/drawing/2014/main" id="{A0C88CA9-2A29-4B60-BE9B-2C83DD242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61" y="117341"/>
            <a:ext cx="3438525" cy="1323975"/>
          </a:xfrm>
          <a:prstGeom prst="rect">
            <a:avLst/>
          </a:prstGeom>
          <a:solidFill>
            <a:schemeClr val="bg1"/>
          </a:solidFill>
          <a:ln>
            <a:solidFill>
              <a:schemeClr val="bg1"/>
            </a:solidFill>
          </a:ln>
        </p:spPr>
      </p:pic>
      <p:sp>
        <p:nvSpPr>
          <p:cNvPr id="13" name="Rectangle 12">
            <a:extLst>
              <a:ext uri="{FF2B5EF4-FFF2-40B4-BE49-F238E27FC236}">
                <a16:creationId xmlns:a16="http://schemas.microsoft.com/office/drawing/2014/main" id="{A64B92F0-B518-433A-9E4F-2CF3FF28D9D3}"/>
              </a:ext>
            </a:extLst>
          </p:cNvPr>
          <p:cNvSpPr/>
          <p:nvPr/>
        </p:nvSpPr>
        <p:spPr>
          <a:xfrm>
            <a:off x="0" y="1558656"/>
            <a:ext cx="7225259" cy="960937"/>
          </a:xfrm>
          <a:prstGeom prst="rect">
            <a:avLst/>
          </a:prstGeom>
          <a:solidFill>
            <a:srgbClr val="FBB1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EEED1EB-EAD4-4D02-BB5B-9C456346197E}"/>
              </a:ext>
            </a:extLst>
          </p:cNvPr>
          <p:cNvSpPr/>
          <p:nvPr/>
        </p:nvSpPr>
        <p:spPr>
          <a:xfrm>
            <a:off x="7225259" y="1558656"/>
            <a:ext cx="4966741" cy="96093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1A47BEE-A430-4B82-8ADC-E2347DB6F2B5}"/>
              </a:ext>
            </a:extLst>
          </p:cNvPr>
          <p:cNvSpPr/>
          <p:nvPr/>
        </p:nvSpPr>
        <p:spPr>
          <a:xfrm>
            <a:off x="0" y="2192290"/>
            <a:ext cx="12192000" cy="1885958"/>
          </a:xfrm>
          <a:prstGeom prst="rect">
            <a:avLst/>
          </a:prstGeom>
          <a:solidFill>
            <a:srgbClr val="0E5DA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latin typeface="D-DIN" panose="020B0504030202030204" pitchFamily="34" charset="0"/>
                <a:cs typeface="Arial" panose="020B0604020202020204" pitchFamily="34" charset="0"/>
              </a:rPr>
              <a:t>Implementation of nOPV2 for cVDPV2 Outbreak Response</a:t>
            </a:r>
            <a:endParaRPr lang="en-GB" sz="3600" b="1" dirty="0">
              <a:solidFill>
                <a:schemeClr val="bg1"/>
              </a:solidFill>
              <a:latin typeface="D-DIN" panose="020B0504030202030204" pitchFamily="34" charset="0"/>
            </a:endParaRPr>
          </a:p>
        </p:txBody>
      </p:sp>
      <p:pic>
        <p:nvPicPr>
          <p:cNvPr id="8" name="Picture 6" descr="World Health Organization (WHO) – Logos Download">
            <a:extLst>
              <a:ext uri="{FF2B5EF4-FFF2-40B4-BE49-F238E27FC236}">
                <a16:creationId xmlns:a16="http://schemas.microsoft.com/office/drawing/2014/main" id="{1309C046-1308-4CDB-A927-6D8202B32A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9587" y="458068"/>
            <a:ext cx="2530632" cy="74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17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782246-8CF3-484D-9646-E0653B36BE17}"/>
              </a:ext>
            </a:extLst>
          </p:cNvPr>
          <p:cNvSpPr>
            <a:spLocks noGrp="1"/>
          </p:cNvSpPr>
          <p:nvPr>
            <p:ph type="sldNum" sz="quarter" idx="12"/>
          </p:nvPr>
        </p:nvSpPr>
        <p:spPr/>
        <p:txBody>
          <a:bodyPr/>
          <a:lstStyle/>
          <a:p>
            <a:pPr>
              <a:defRPr/>
            </a:pPr>
            <a:fld id="{9B8F7D12-62DE-453E-A7D6-231232E39030}" type="slidenum">
              <a:rPr lang="en-US" smtClean="0">
                <a:latin typeface="D-DIN" panose="020B0504030202030204" pitchFamily="34" charset="0"/>
              </a:rPr>
              <a:pPr>
                <a:defRPr/>
              </a:pPr>
              <a:t>10</a:t>
            </a:fld>
            <a:endParaRPr lang="en-US" dirty="0">
              <a:latin typeface="D-DIN" panose="020B0504030202030204" pitchFamily="34" charset="0"/>
            </a:endParaRPr>
          </a:p>
        </p:txBody>
      </p:sp>
      <p:sp>
        <p:nvSpPr>
          <p:cNvPr id="41" name="Rectangle 40">
            <a:extLst>
              <a:ext uri="{FF2B5EF4-FFF2-40B4-BE49-F238E27FC236}">
                <a16:creationId xmlns:a16="http://schemas.microsoft.com/office/drawing/2014/main" id="{0C832EF0-6288-4256-BB46-C26456A22804}"/>
              </a:ext>
            </a:extLst>
          </p:cNvPr>
          <p:cNvSpPr/>
          <p:nvPr/>
        </p:nvSpPr>
        <p:spPr>
          <a:xfrm>
            <a:off x="2787117" y="2016571"/>
            <a:ext cx="3110993" cy="31330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900" dirty="0">
              <a:solidFill>
                <a:srgbClr val="9096A0"/>
              </a:solidFill>
              <a:latin typeface="Arial"/>
            </a:endParaRPr>
          </a:p>
        </p:txBody>
      </p:sp>
      <p:sp>
        <p:nvSpPr>
          <p:cNvPr id="16" name="TextBox 15">
            <a:extLst>
              <a:ext uri="{FF2B5EF4-FFF2-40B4-BE49-F238E27FC236}">
                <a16:creationId xmlns:a16="http://schemas.microsoft.com/office/drawing/2014/main" id="{F8B2D4E1-A9C0-40E4-9C32-F86C61C4502D}"/>
              </a:ext>
            </a:extLst>
          </p:cNvPr>
          <p:cNvSpPr txBox="1"/>
          <p:nvPr/>
        </p:nvSpPr>
        <p:spPr>
          <a:xfrm>
            <a:off x="620837" y="448118"/>
            <a:ext cx="10299052" cy="584775"/>
          </a:xfrm>
          <a:prstGeom prst="rect">
            <a:avLst/>
          </a:prstGeom>
          <a:noFill/>
        </p:spPr>
        <p:txBody>
          <a:bodyPr wrap="square" rtlCol="0">
            <a:spAutoFit/>
          </a:bodyPr>
          <a:lstStyle/>
          <a:p>
            <a:r>
              <a:rPr lang="en-AU" sz="3200" b="1" dirty="0">
                <a:solidFill>
                  <a:srgbClr val="0D4D95"/>
                </a:solidFill>
                <a:latin typeface="D-DIN" panose="020B0504030202030204" pitchFamily="34" charset="0"/>
              </a:rPr>
              <a:t>The First Uses of nOPV2: The Initial Use Period</a:t>
            </a:r>
            <a:endParaRPr lang="en-AU" sz="2400" b="1" dirty="0">
              <a:solidFill>
                <a:srgbClr val="0D4D95"/>
              </a:solidFill>
              <a:latin typeface="D-DIN" panose="020B0504030202030204" pitchFamily="34" charset="0"/>
            </a:endParaRPr>
          </a:p>
        </p:txBody>
      </p:sp>
      <p:graphicFrame>
        <p:nvGraphicFramePr>
          <p:cNvPr id="2" name="Table 5">
            <a:extLst>
              <a:ext uri="{FF2B5EF4-FFF2-40B4-BE49-F238E27FC236}">
                <a16:creationId xmlns:a16="http://schemas.microsoft.com/office/drawing/2014/main" id="{63BEF099-C5BB-4AB3-9264-5802501A2F5E}"/>
              </a:ext>
            </a:extLst>
          </p:cNvPr>
          <p:cNvGraphicFramePr>
            <a:graphicFrameLocks noGrp="1"/>
          </p:cNvGraphicFramePr>
          <p:nvPr>
            <p:extLst>
              <p:ext uri="{D42A27DB-BD31-4B8C-83A1-F6EECF244321}">
                <p14:modId xmlns:p14="http://schemas.microsoft.com/office/powerpoint/2010/main" val="2106505040"/>
              </p:ext>
            </p:extLst>
          </p:nvPr>
        </p:nvGraphicFramePr>
        <p:xfrm>
          <a:off x="620837" y="1296350"/>
          <a:ext cx="11332308" cy="5303520"/>
        </p:xfrm>
        <a:graphic>
          <a:graphicData uri="http://schemas.openxmlformats.org/drawingml/2006/table">
            <a:tbl>
              <a:tblPr firstRow="1" bandRow="1">
                <a:tableStyleId>{2D5ABB26-0587-4C30-8999-92F81FD0307C}</a:tableStyleId>
              </a:tblPr>
              <a:tblGrid>
                <a:gridCol w="2431852">
                  <a:extLst>
                    <a:ext uri="{9D8B030D-6E8A-4147-A177-3AD203B41FA5}">
                      <a16:colId xmlns:a16="http://schemas.microsoft.com/office/drawing/2014/main" val="4024044802"/>
                    </a:ext>
                  </a:extLst>
                </a:gridCol>
                <a:gridCol w="8900456">
                  <a:extLst>
                    <a:ext uri="{9D8B030D-6E8A-4147-A177-3AD203B41FA5}">
                      <a16:colId xmlns:a16="http://schemas.microsoft.com/office/drawing/2014/main" val="3533763556"/>
                    </a:ext>
                  </a:extLst>
                </a:gridCol>
              </a:tblGrid>
              <a:tr h="370840">
                <a:tc>
                  <a:txBody>
                    <a:bodyPr/>
                    <a:lstStyle/>
                    <a:p>
                      <a:pPr algn="ctr"/>
                      <a:endParaRPr lang="en-US" b="1" dirty="0">
                        <a:solidFill>
                          <a:schemeClr val="bg1"/>
                        </a:solidFill>
                        <a:latin typeface="D-DIN" panose="020B0504030202030204" pitchFamily="34" charset="0"/>
                      </a:endParaRPr>
                    </a:p>
                    <a:p>
                      <a:pPr algn="ctr"/>
                      <a:r>
                        <a:rPr lang="en-US" b="1" dirty="0">
                          <a:solidFill>
                            <a:schemeClr val="bg1"/>
                          </a:solidFill>
                          <a:latin typeface="D-DIN" panose="020B0504030202030204" pitchFamily="34" charset="0"/>
                        </a:rPr>
                        <a:t>What is the Initial Use Period? </a:t>
                      </a:r>
                      <a:endParaRPr lang="fr-FR" b="1" dirty="0">
                        <a:solidFill>
                          <a:schemeClr val="bg1"/>
                        </a:solidFill>
                        <a:latin typeface="D-DIN" panose="020B050403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6DCE5"/>
                      </a:solidFill>
                      <a:prstDash val="solid"/>
                      <a:round/>
                      <a:headEnd type="none" w="med" len="med"/>
                      <a:tailEnd type="none" w="med" len="med"/>
                    </a:lnB>
                    <a:lnTlToBr w="12700" cmpd="sng">
                      <a:noFill/>
                      <a:prstDash val="solid"/>
                    </a:lnTlToBr>
                    <a:lnBlToTr w="12700" cmpd="sng">
                      <a:noFill/>
                      <a:prstDash val="solid"/>
                    </a:lnBlToTr>
                    <a:solidFill>
                      <a:srgbClr val="0D4D95"/>
                    </a:solidFill>
                  </a:tcPr>
                </a:tc>
                <a:tc>
                  <a:txBody>
                    <a:bodyPr/>
                    <a:lstStyle/>
                    <a:p>
                      <a:r>
                        <a:rPr lang="en-US" dirty="0">
                          <a:latin typeface="D-DIN" panose="020B0504030202030204" pitchFamily="34" charset="0"/>
                        </a:rPr>
                        <a:t>The initial use period refers </a:t>
                      </a:r>
                      <a:r>
                        <a:rPr lang="en-US" b="0" dirty="0">
                          <a:latin typeface="D-DIN" panose="020B0504030202030204" pitchFamily="34" charset="0"/>
                        </a:rPr>
                        <a:t>to </a:t>
                      </a:r>
                      <a:r>
                        <a:rPr lang="en-US" b="1" dirty="0">
                          <a:latin typeface="D-DIN" panose="020B0504030202030204" pitchFamily="34" charset="0"/>
                        </a:rPr>
                        <a:t>the period of time spanning the </a:t>
                      </a:r>
                      <a:r>
                        <a:rPr lang="en-US" b="1" u="sng" dirty="0">
                          <a:latin typeface="D-DIN" panose="020B0504030202030204" pitchFamily="34" charset="0"/>
                        </a:rPr>
                        <a:t>first uses </a:t>
                      </a:r>
                      <a:r>
                        <a:rPr lang="en-US" b="1" dirty="0">
                          <a:latin typeface="D-DIN" panose="020B0504030202030204" pitchFamily="34" charset="0"/>
                        </a:rPr>
                        <a:t>of nOPV2 in outbreak response, when additional criteria for monitoring the vaccine’s safety and effectiveness are in place. </a:t>
                      </a:r>
                    </a:p>
                    <a:p>
                      <a:endParaRPr lang="fr-FR" dirty="0">
                        <a:latin typeface="D-DIN" panose="020B050403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6DCE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4383923"/>
                  </a:ext>
                </a:extLst>
              </a:tr>
              <a:tr h="370840">
                <a:tc>
                  <a:txBody>
                    <a:bodyPr/>
                    <a:lstStyle/>
                    <a:p>
                      <a:pPr algn="ctr"/>
                      <a:endParaRPr lang="en-US" b="1" dirty="0">
                        <a:solidFill>
                          <a:schemeClr val="bg1"/>
                        </a:solidFill>
                        <a:latin typeface="D-DIN" panose="020B0504030202030204" pitchFamily="34" charset="0"/>
                      </a:endParaRPr>
                    </a:p>
                    <a:p>
                      <a:pPr algn="ctr"/>
                      <a:r>
                        <a:rPr lang="en-US" b="1" dirty="0">
                          <a:solidFill>
                            <a:schemeClr val="bg1"/>
                          </a:solidFill>
                          <a:latin typeface="D-DIN" panose="020B0504030202030204" pitchFamily="34" charset="0"/>
                        </a:rPr>
                        <a:t>Why is an Initial Use Period Needed?</a:t>
                      </a:r>
                      <a:endParaRPr lang="fr-FR" b="1" dirty="0">
                        <a:solidFill>
                          <a:schemeClr val="bg1"/>
                        </a:solidFill>
                        <a:latin typeface="D-DIN" panose="020B050403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6DCE5"/>
                      </a:solidFill>
                      <a:prstDash val="solid"/>
                      <a:round/>
                      <a:headEnd type="none" w="med" len="med"/>
                      <a:tailEnd type="none" w="med" len="med"/>
                    </a:lnT>
                    <a:lnB w="12700" cap="flat" cmpd="sng" algn="ctr">
                      <a:solidFill>
                        <a:srgbClr val="D6DCE5"/>
                      </a:solidFill>
                      <a:prstDash val="solid"/>
                      <a:round/>
                      <a:headEnd type="none" w="med" len="med"/>
                      <a:tailEnd type="none" w="med" len="med"/>
                    </a:lnB>
                    <a:lnTlToBr w="12700" cmpd="sng">
                      <a:noFill/>
                      <a:prstDash val="solid"/>
                    </a:lnTlToBr>
                    <a:lnBlToTr w="12700" cmpd="sng">
                      <a:noFill/>
                      <a:prstDash val="solid"/>
                    </a:lnBlToTr>
                    <a:solidFill>
                      <a:srgbClr val="0D4D95"/>
                    </a:solidFill>
                  </a:tcPr>
                </a:tc>
                <a:tc>
                  <a:txBody>
                    <a:bodyPr/>
                    <a:lstStyle/>
                    <a:p>
                      <a:r>
                        <a:rPr lang="en-US" dirty="0">
                          <a:solidFill>
                            <a:schemeClr val="tx1"/>
                          </a:solidFill>
                          <a:latin typeface="D-DIN" panose="020B0504030202030204" pitchFamily="34" charset="0"/>
                        </a:rPr>
                        <a:t>Given that cVDPV2 outbreaks disproportionately affect areas where access to healthcare is difficult, enhanced monitoring is essential to detect any unanticipated events and respond to them quickly and effectively. </a:t>
                      </a:r>
                    </a:p>
                    <a:p>
                      <a:endParaRPr lang="fr-FR" dirty="0">
                        <a:latin typeface="D-DIN" panose="020B050403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6DCE5"/>
                      </a:solidFill>
                      <a:prstDash val="solid"/>
                      <a:round/>
                      <a:headEnd type="none" w="med" len="med"/>
                      <a:tailEnd type="none" w="med" len="med"/>
                    </a:lnT>
                    <a:lnB w="12700" cap="flat" cmpd="sng" algn="ctr">
                      <a:solidFill>
                        <a:srgbClr val="D6DCE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9092899"/>
                  </a:ext>
                </a:extLst>
              </a:tr>
              <a:tr h="370840">
                <a:tc>
                  <a:txBody>
                    <a:bodyPr/>
                    <a:lstStyle/>
                    <a:p>
                      <a:pPr algn="ctr"/>
                      <a:endParaRPr lang="en-US" b="1" dirty="0">
                        <a:solidFill>
                          <a:schemeClr val="bg1"/>
                        </a:solidFill>
                        <a:latin typeface="D-DIN" panose="020B0504030202030204" pitchFamily="34" charset="0"/>
                      </a:endParaRPr>
                    </a:p>
                    <a:p>
                      <a:pPr algn="ctr"/>
                      <a:r>
                        <a:rPr lang="en-US" b="1" dirty="0">
                          <a:solidFill>
                            <a:schemeClr val="bg1"/>
                          </a:solidFill>
                          <a:latin typeface="D-DIN" panose="020B0504030202030204" pitchFamily="34" charset="0"/>
                        </a:rPr>
                        <a:t>When will the Initial Use Period begin?</a:t>
                      </a:r>
                      <a:endParaRPr lang="fr-FR" b="1" dirty="0">
                        <a:solidFill>
                          <a:schemeClr val="bg1"/>
                        </a:solidFill>
                        <a:latin typeface="D-DIN" panose="020B050403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6DCE5"/>
                      </a:solidFill>
                      <a:prstDash val="solid"/>
                      <a:round/>
                      <a:headEnd type="none" w="med" len="med"/>
                      <a:tailEnd type="none" w="med" len="med"/>
                    </a:lnT>
                    <a:lnB w="12700" cap="flat" cmpd="sng" algn="ctr">
                      <a:solidFill>
                        <a:srgbClr val="D6DCE5"/>
                      </a:solidFill>
                      <a:prstDash val="solid"/>
                      <a:round/>
                      <a:headEnd type="none" w="med" len="med"/>
                      <a:tailEnd type="none" w="med" len="med"/>
                    </a:lnB>
                    <a:lnTlToBr w="12700" cmpd="sng">
                      <a:noFill/>
                      <a:prstDash val="solid"/>
                    </a:lnTlToBr>
                    <a:lnBlToTr w="12700" cmpd="sng">
                      <a:noFill/>
                      <a:prstDash val="solid"/>
                    </a:lnBlToTr>
                    <a:solidFill>
                      <a:srgbClr val="0D4D95"/>
                    </a:solidFill>
                  </a:tcPr>
                </a:tc>
                <a:tc>
                  <a:txBody>
                    <a:bodyPr/>
                    <a:lstStyle/>
                    <a:p>
                      <a:r>
                        <a:rPr lang="en-US" dirty="0">
                          <a:latin typeface="D-DIN" panose="020B0504030202030204" pitchFamily="34" charset="0"/>
                        </a:rPr>
                        <a:t>Now that the WHO PQ team has issued the EUL recommendation for the use of nOPV2, the initial use period can begin as soon as the first country is ready to use nOPV2. The current estimate for the beginning of the Initial Use Period is January 2021.</a:t>
                      </a:r>
                    </a:p>
                    <a:p>
                      <a:endParaRPr lang="fr-FR" dirty="0">
                        <a:latin typeface="D-DIN" panose="020B050403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6DCE5"/>
                      </a:solidFill>
                      <a:prstDash val="solid"/>
                      <a:round/>
                      <a:headEnd type="none" w="med" len="med"/>
                      <a:tailEnd type="none" w="med" len="med"/>
                    </a:lnT>
                    <a:lnB w="12700" cap="flat" cmpd="sng" algn="ctr">
                      <a:solidFill>
                        <a:srgbClr val="D6DCE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175675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D-DIN" panose="020B0504030202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D-DIN" panose="020B0504030202030204" pitchFamily="34" charset="0"/>
                        </a:rPr>
                        <a:t>For how long will the Initial Use Period last?</a:t>
                      </a:r>
                      <a:endParaRPr lang="fr-FR" b="1" dirty="0">
                        <a:solidFill>
                          <a:schemeClr val="bg1"/>
                        </a:solidFill>
                        <a:latin typeface="D-DIN" panose="020B050403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6DCE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D4D95"/>
                    </a:solidFill>
                  </a:tcPr>
                </a:tc>
                <a:tc>
                  <a:txBody>
                    <a:bodyPr/>
                    <a:lstStyle/>
                    <a:p>
                      <a:r>
                        <a:rPr lang="en-US" sz="1800" dirty="0">
                          <a:solidFill>
                            <a:schemeClr val="tx1"/>
                          </a:solidFill>
                          <a:effectLst/>
                          <a:latin typeface="D-DIN" panose="020B0504030202030204" pitchFamily="34" charset="0"/>
                          <a:ea typeface="Arial Black" panose="020B0A04020102020204" pitchFamily="34" charset="0"/>
                          <a:cs typeface="Arial Black" panose="020B0A04020102020204" pitchFamily="34" charset="0"/>
                        </a:rPr>
                        <a:t>Th</a:t>
                      </a:r>
                      <a:r>
                        <a:rPr lang="en-US" dirty="0">
                          <a:latin typeface="D-DIN" panose="020B0504030202030204" pitchFamily="34" charset="0"/>
                          <a:ea typeface="Arial Black" panose="020B0A04020102020204" pitchFamily="34" charset="0"/>
                          <a:cs typeface="Arial Black" panose="020B0A04020102020204" pitchFamily="34" charset="0"/>
                        </a:rPr>
                        <a:t>e initial use period is expected to last until sufficient data can be collected and analyzed to confirm the vaccine’s performance and safety. The duration of the initial use period depends on the number of doses administered but is expected to last for </a:t>
                      </a:r>
                      <a:r>
                        <a:rPr lang="en-US" u="sng" dirty="0">
                          <a:latin typeface="D-DIN" panose="020B0504030202030204" pitchFamily="34" charset="0"/>
                          <a:ea typeface="Arial Black" panose="020B0A04020102020204" pitchFamily="34" charset="0"/>
                          <a:cs typeface="Arial Black" panose="020B0A04020102020204" pitchFamily="34" charset="0"/>
                        </a:rPr>
                        <a:t>at least </a:t>
                      </a:r>
                      <a:r>
                        <a:rPr lang="en-US" dirty="0">
                          <a:latin typeface="D-DIN" panose="020B0504030202030204" pitchFamily="34" charset="0"/>
                          <a:ea typeface="Arial Black" panose="020B0A04020102020204" pitchFamily="34" charset="0"/>
                          <a:cs typeface="Arial Black" panose="020B0A04020102020204" pitchFamily="34" charset="0"/>
                        </a:rPr>
                        <a:t>14-15 weeks after first use. This </a:t>
                      </a:r>
                      <a:r>
                        <a:rPr lang="en-US" sz="1800" dirty="0">
                          <a:solidFill>
                            <a:schemeClr val="tx1"/>
                          </a:solidFill>
                          <a:effectLst/>
                          <a:latin typeface="D-DIN" panose="020B0504030202030204" pitchFamily="34" charset="0"/>
                          <a:ea typeface="Arial Black" panose="020B0A04020102020204" pitchFamily="34" charset="0"/>
                          <a:cs typeface="Arial Black" panose="020B0A04020102020204" pitchFamily="34" charset="0"/>
                        </a:rPr>
                        <a:t>why </a:t>
                      </a:r>
                      <a:r>
                        <a:rPr lang="en-US" sz="1800" b="1" dirty="0">
                          <a:solidFill>
                            <a:schemeClr val="tx1"/>
                          </a:solidFill>
                          <a:effectLst/>
                          <a:latin typeface="D-DIN" panose="020B0504030202030204" pitchFamily="34" charset="0"/>
                          <a:ea typeface="Arial Black" panose="020B0A04020102020204" pitchFamily="34" charset="0"/>
                          <a:cs typeface="Arial Black" panose="020B0A04020102020204" pitchFamily="34" charset="0"/>
                        </a:rPr>
                        <a:t>any country interested in using nOPV2 within the next 3-6 months should begin preparing for nOPV2 use now—and should anticipate needing to meet the initial use criteria.</a:t>
                      </a:r>
                      <a:endParaRPr lang="fr-FR" dirty="0">
                        <a:latin typeface="D-DIN" panose="020B050403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6DCE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4574038"/>
                  </a:ext>
                </a:extLst>
              </a:tr>
            </a:tbl>
          </a:graphicData>
        </a:graphic>
      </p:graphicFrame>
    </p:spTree>
    <p:extLst>
      <p:ext uri="{BB962C8B-B14F-4D97-AF65-F5344CB8AC3E}">
        <p14:creationId xmlns:p14="http://schemas.microsoft.com/office/powerpoint/2010/main" val="3335581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1745" y="1571277"/>
            <a:ext cx="5443728" cy="1200329"/>
          </a:xfrm>
          <a:prstGeom prst="rect">
            <a:avLst/>
          </a:prstGeom>
        </p:spPr>
        <p:txBody>
          <a:bodyPr wrap="square">
            <a:spAutoFit/>
          </a:bodyPr>
          <a:lstStyle/>
          <a:p>
            <a:pPr marL="285750" indent="-285750">
              <a:spcBef>
                <a:spcPts val="0"/>
              </a:spcBef>
              <a:spcAft>
                <a:spcPts val="0"/>
              </a:spcAft>
              <a:buFont typeface="Arial" panose="020B0604020202020204" pitchFamily="34" charset="0"/>
              <a:buChar char="•"/>
            </a:pPr>
            <a:r>
              <a:rPr lang="en-US" dirty="0">
                <a:latin typeface="D-DIN" panose="020B0504030202030204" pitchFamily="34" charset="0"/>
                <a:cs typeface="Arial" panose="020B0604020202020204" pitchFamily="34" charset="0"/>
              </a:rPr>
              <a:t>VDPV2 detection</a:t>
            </a:r>
          </a:p>
          <a:p>
            <a:pPr marL="285750" indent="-285750">
              <a:spcBef>
                <a:spcPts val="0"/>
              </a:spcBef>
              <a:spcAft>
                <a:spcPts val="0"/>
              </a:spcAft>
              <a:buFont typeface="Arial" panose="020B0604020202020204" pitchFamily="34" charset="0"/>
              <a:buChar char="•"/>
            </a:pPr>
            <a:r>
              <a:rPr lang="en-US" dirty="0">
                <a:latin typeface="D-DIN" panose="020B0504030202030204" pitchFamily="34" charset="0"/>
                <a:cs typeface="Arial" panose="020B0604020202020204" pitchFamily="34" charset="0"/>
              </a:rPr>
              <a:t>Capacity to acquire/distribute vaccine in a timely manner</a:t>
            </a:r>
          </a:p>
          <a:p>
            <a:pPr marL="285750" indent="-285750">
              <a:buFont typeface="Arial" panose="020B0604020202020204" pitchFamily="34" charset="0"/>
              <a:buChar char="•"/>
            </a:pPr>
            <a:r>
              <a:rPr lang="en-GB" dirty="0">
                <a:latin typeface="D-DIN" panose="020B0504030202030204" pitchFamily="34" charset="0"/>
                <a:cs typeface="Arial" panose="020B0604020202020204" pitchFamily="34" charset="0"/>
              </a:rPr>
              <a:t>Capacity to respond to unanticipated findings</a:t>
            </a:r>
          </a:p>
        </p:txBody>
      </p:sp>
      <p:sp>
        <p:nvSpPr>
          <p:cNvPr id="26" name="TextBox 25"/>
          <p:cNvSpPr txBox="1"/>
          <p:nvPr/>
        </p:nvSpPr>
        <p:spPr>
          <a:xfrm>
            <a:off x="631745" y="4883830"/>
            <a:ext cx="4650336" cy="646331"/>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D-DIN" panose="020B0504030202030204" pitchFamily="34" charset="0"/>
              </a:rPr>
              <a:t>First uses under EUL: </a:t>
            </a:r>
            <a:r>
              <a:rPr lang="en-US" dirty="0">
                <a:latin typeface="D-DIN" panose="020B0504030202030204" pitchFamily="34" charset="0"/>
              </a:rPr>
              <a:t>outbreak response with nOPV2 alone</a:t>
            </a:r>
          </a:p>
        </p:txBody>
      </p:sp>
      <p:sp>
        <p:nvSpPr>
          <p:cNvPr id="2" name="TextBox 1"/>
          <p:cNvSpPr txBox="1"/>
          <p:nvPr/>
        </p:nvSpPr>
        <p:spPr>
          <a:xfrm>
            <a:off x="6213237" y="1544000"/>
            <a:ext cx="4863057" cy="1200329"/>
          </a:xfrm>
          <a:prstGeom prst="rect">
            <a:avLst/>
          </a:prstGeom>
          <a:noFill/>
        </p:spPr>
        <p:txBody>
          <a:bodyPr wrap="square" rtlCol="0">
            <a:spAutoFit/>
          </a:bodyPr>
          <a:lstStyle/>
          <a:p>
            <a:pPr marL="285750" indent="-285750">
              <a:spcBef>
                <a:spcPts val="0"/>
              </a:spcBef>
              <a:spcAft>
                <a:spcPts val="0"/>
              </a:spcAft>
              <a:buFont typeface="Arial" panose="020B0604020202020204" pitchFamily="34" charset="0"/>
              <a:buChar char="•"/>
            </a:pPr>
            <a:r>
              <a:rPr lang="en-US" dirty="0">
                <a:latin typeface="D-DIN" panose="020B0504030202030204" pitchFamily="34" charset="0"/>
                <a:cs typeface="Arial" panose="020B0604020202020204" pitchFamily="34" charset="0"/>
              </a:rPr>
              <a:t>Capacity for post-deployment surveillance (including safety, AFP and ES)</a:t>
            </a:r>
          </a:p>
          <a:p>
            <a:pPr marL="285750" indent="-285750">
              <a:spcBef>
                <a:spcPts val="0"/>
              </a:spcBef>
              <a:spcAft>
                <a:spcPts val="0"/>
              </a:spcAft>
              <a:buFont typeface="Arial" panose="020B0604020202020204" pitchFamily="34" charset="0"/>
              <a:buChar char="•"/>
            </a:pPr>
            <a:r>
              <a:rPr lang="en-US" dirty="0">
                <a:latin typeface="D-DIN" panose="020B0504030202030204" pitchFamily="34" charset="0"/>
                <a:cs typeface="Arial" panose="020B0604020202020204" pitchFamily="34" charset="0"/>
              </a:rPr>
              <a:t>Waiting period of 12 weeks after last mOPV2 use in area</a:t>
            </a:r>
            <a:endParaRPr lang="en-GB" dirty="0">
              <a:latin typeface="D-DIN" panose="020B0504030202030204" pitchFamily="34" charset="0"/>
              <a:cs typeface="Arial" panose="020B0604020202020204" pitchFamily="34" charset="0"/>
            </a:endParaRPr>
          </a:p>
        </p:txBody>
      </p:sp>
      <p:sp>
        <p:nvSpPr>
          <p:cNvPr id="21" name="Rectangle 20"/>
          <p:cNvSpPr/>
          <p:nvPr/>
        </p:nvSpPr>
        <p:spPr>
          <a:xfrm>
            <a:off x="631745" y="3436763"/>
            <a:ext cx="5443728" cy="923330"/>
          </a:xfrm>
          <a:prstGeom prst="rect">
            <a:avLst/>
          </a:prstGeom>
        </p:spPr>
        <p:txBody>
          <a:bodyPr wrap="square">
            <a:spAutoFit/>
          </a:bodyPr>
          <a:lstStyle/>
          <a:p>
            <a:pPr marL="285750" indent="-285750">
              <a:spcBef>
                <a:spcPts val="0"/>
              </a:spcBef>
              <a:spcAft>
                <a:spcPts val="0"/>
              </a:spcAft>
              <a:buFont typeface="Arial" panose="020B0604020202020204" pitchFamily="34" charset="0"/>
              <a:buChar char="•"/>
            </a:pPr>
            <a:r>
              <a:rPr lang="en-US" dirty="0">
                <a:latin typeface="D-DIN" panose="020B0504030202030204" pitchFamily="34" charset="0"/>
                <a:cs typeface="Arial" panose="020B0604020202020204" pitchFamily="34" charset="0"/>
              </a:rPr>
              <a:t>A waiting period of 6 weeks after bOPV outbreak response campaigns (to minimize risk of recombination between nOPV2 and mOPV1/3)</a:t>
            </a:r>
          </a:p>
        </p:txBody>
      </p:sp>
      <p:sp>
        <p:nvSpPr>
          <p:cNvPr id="25" name="TextBox 24"/>
          <p:cNvSpPr txBox="1"/>
          <p:nvPr/>
        </p:nvSpPr>
        <p:spPr>
          <a:xfrm>
            <a:off x="6213237" y="3474483"/>
            <a:ext cx="5648632"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D-DIN" panose="020B0504030202030204" pitchFamily="34" charset="0"/>
                <a:cs typeface="Arial" panose="020B0604020202020204" pitchFamily="34" charset="0"/>
              </a:rPr>
              <a:t>Vaccine acceptance</a:t>
            </a:r>
          </a:p>
          <a:p>
            <a:pPr marL="285750" indent="-285750">
              <a:spcBef>
                <a:spcPts val="0"/>
              </a:spcBef>
              <a:spcAft>
                <a:spcPts val="0"/>
              </a:spcAft>
              <a:buFont typeface="Arial" panose="020B0604020202020204" pitchFamily="34" charset="0"/>
              <a:buChar char="•"/>
            </a:pPr>
            <a:r>
              <a:rPr lang="en-US" dirty="0">
                <a:latin typeface="D-DIN" panose="020B0504030202030204" pitchFamily="34" charset="0"/>
                <a:cs typeface="Arial" panose="020B0604020202020204" pitchFamily="34" charset="0"/>
              </a:rPr>
              <a:t>Access or security issues</a:t>
            </a:r>
          </a:p>
        </p:txBody>
      </p:sp>
      <p:sp>
        <p:nvSpPr>
          <p:cNvPr id="19" name="TextBox 18"/>
          <p:cNvSpPr txBox="1"/>
          <p:nvPr/>
        </p:nvSpPr>
        <p:spPr>
          <a:xfrm>
            <a:off x="631745" y="1147676"/>
            <a:ext cx="10308067" cy="400110"/>
          </a:xfrm>
          <a:prstGeom prst="rect">
            <a:avLst/>
          </a:prstGeom>
          <a:noFill/>
        </p:spPr>
        <p:txBody>
          <a:bodyPr wrap="square" rtlCol="0">
            <a:spAutoFit/>
          </a:bodyPr>
          <a:lstStyle/>
          <a:p>
            <a:r>
              <a:rPr lang="en-GB" sz="2000" b="1" dirty="0">
                <a:solidFill>
                  <a:srgbClr val="0D4D95"/>
                </a:solidFill>
                <a:latin typeface="D-DIN" panose="020B0504030202030204" pitchFamily="34" charset="0"/>
                <a:cs typeface="Arial" panose="020B0604020202020204" pitchFamily="34" charset="0"/>
              </a:rPr>
              <a:t>Endorsed by the Strategic Advisory Group of Experts on Immunization (SAGE)</a:t>
            </a:r>
          </a:p>
        </p:txBody>
      </p:sp>
      <p:sp>
        <p:nvSpPr>
          <p:cNvPr id="13" name="Rectangle 12">
            <a:extLst>
              <a:ext uri="{FF2B5EF4-FFF2-40B4-BE49-F238E27FC236}">
                <a16:creationId xmlns:a16="http://schemas.microsoft.com/office/drawing/2014/main" id="{231639F1-4B2F-4D1B-9B6E-5547292BDA2A}"/>
              </a:ext>
            </a:extLst>
          </p:cNvPr>
          <p:cNvSpPr/>
          <p:nvPr/>
        </p:nvSpPr>
        <p:spPr>
          <a:xfrm>
            <a:off x="631745" y="3039568"/>
            <a:ext cx="10206777" cy="350213"/>
          </a:xfrm>
          <a:prstGeom prst="rect">
            <a:avLst/>
          </a:prstGeom>
          <a:solidFill>
            <a:srgbClr val="0D4D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D-DIN" panose="020B0504030202030204" pitchFamily="34" charset="0"/>
              </a:rPr>
              <a:t>Additional Considerations for nOPV2 Use in Outbreak Response</a:t>
            </a:r>
          </a:p>
        </p:txBody>
      </p:sp>
      <p:sp>
        <p:nvSpPr>
          <p:cNvPr id="15" name="Rectangle 14">
            <a:extLst>
              <a:ext uri="{FF2B5EF4-FFF2-40B4-BE49-F238E27FC236}">
                <a16:creationId xmlns:a16="http://schemas.microsoft.com/office/drawing/2014/main" id="{CE5F44BF-0846-433C-A312-DF512B1F38C3}"/>
              </a:ext>
            </a:extLst>
          </p:cNvPr>
          <p:cNvSpPr/>
          <p:nvPr/>
        </p:nvSpPr>
        <p:spPr>
          <a:xfrm>
            <a:off x="631744" y="4527341"/>
            <a:ext cx="10206777" cy="350213"/>
          </a:xfrm>
          <a:prstGeom prst="rect">
            <a:avLst/>
          </a:prstGeom>
          <a:solidFill>
            <a:srgbClr val="0D4D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D-DIN" panose="020B0504030202030204" pitchFamily="34" charset="0"/>
              </a:rPr>
              <a:t>Specifics on Initial Use</a:t>
            </a:r>
          </a:p>
        </p:txBody>
      </p:sp>
      <p:sp>
        <p:nvSpPr>
          <p:cNvPr id="14" name="Slide Number Placeholder 2">
            <a:extLst>
              <a:ext uri="{FF2B5EF4-FFF2-40B4-BE49-F238E27FC236}">
                <a16:creationId xmlns:a16="http://schemas.microsoft.com/office/drawing/2014/main" id="{9B80B1C4-E447-4480-98B4-A1F1E3C0E3F4}"/>
              </a:ext>
            </a:extLst>
          </p:cNvPr>
          <p:cNvSpPr>
            <a:spLocks noGrp="1"/>
          </p:cNvSpPr>
          <p:nvPr>
            <p:ph type="sldNum" sz="quarter" idx="12"/>
          </p:nvPr>
        </p:nvSpPr>
        <p:spPr/>
        <p:txBody>
          <a:bodyPr/>
          <a:lstStyle/>
          <a:p>
            <a:pPr>
              <a:defRPr/>
            </a:pPr>
            <a:fld id="{9B8F7D12-62DE-453E-A7D6-231232E39030}" type="slidenum">
              <a:rPr lang="en-US" smtClean="0">
                <a:latin typeface="D-DIN" panose="020B0504030202030204" pitchFamily="34" charset="0"/>
              </a:rPr>
              <a:pPr>
                <a:defRPr/>
              </a:pPr>
              <a:t>11</a:t>
            </a:fld>
            <a:endParaRPr lang="en-US" dirty="0">
              <a:latin typeface="D-DIN" panose="020B0504030202030204" pitchFamily="34" charset="0"/>
            </a:endParaRPr>
          </a:p>
        </p:txBody>
      </p:sp>
      <p:sp>
        <p:nvSpPr>
          <p:cNvPr id="6" name="TextBox 5">
            <a:extLst>
              <a:ext uri="{FF2B5EF4-FFF2-40B4-BE49-F238E27FC236}">
                <a16:creationId xmlns:a16="http://schemas.microsoft.com/office/drawing/2014/main" id="{61507699-95B5-49D7-93AD-43B519DB8348}"/>
              </a:ext>
            </a:extLst>
          </p:cNvPr>
          <p:cNvSpPr txBox="1"/>
          <p:nvPr/>
        </p:nvSpPr>
        <p:spPr>
          <a:xfrm>
            <a:off x="631743" y="624456"/>
            <a:ext cx="11100711" cy="523220"/>
          </a:xfrm>
          <a:prstGeom prst="rect">
            <a:avLst/>
          </a:prstGeom>
          <a:noFill/>
        </p:spPr>
        <p:txBody>
          <a:bodyPr wrap="square" rtlCol="0">
            <a:spAutoFit/>
          </a:bodyPr>
          <a:lstStyle/>
          <a:p>
            <a:r>
              <a:rPr lang="en-US" sz="2800" b="1" dirty="0">
                <a:solidFill>
                  <a:srgbClr val="0D4D95"/>
                </a:solidFill>
                <a:latin typeface="D-DIN" panose="020B0504030202030204" pitchFamily="34" charset="0"/>
              </a:rPr>
              <a:t>The Initial Use Criteria for nOPV2</a:t>
            </a:r>
            <a:endParaRPr lang="en-GB" sz="2800" b="1" dirty="0">
              <a:solidFill>
                <a:srgbClr val="0D4D95"/>
              </a:solidFill>
              <a:latin typeface="D-DIN" panose="020B0504030202030204" pitchFamily="34" charset="0"/>
            </a:endParaRPr>
          </a:p>
        </p:txBody>
      </p:sp>
      <p:sp>
        <p:nvSpPr>
          <p:cNvPr id="16" name="TextBox 15">
            <a:extLst>
              <a:ext uri="{FF2B5EF4-FFF2-40B4-BE49-F238E27FC236}">
                <a16:creationId xmlns:a16="http://schemas.microsoft.com/office/drawing/2014/main" id="{4F9061EC-B8C5-48BA-9574-198F8FA5F6BC}"/>
              </a:ext>
            </a:extLst>
          </p:cNvPr>
          <p:cNvSpPr txBox="1"/>
          <p:nvPr/>
        </p:nvSpPr>
        <p:spPr>
          <a:xfrm>
            <a:off x="6149762" y="4909134"/>
            <a:ext cx="4790050" cy="646331"/>
          </a:xfrm>
          <a:prstGeom prst="rect">
            <a:avLst/>
          </a:prstGeom>
          <a:noFill/>
        </p:spPr>
        <p:txBody>
          <a:bodyPr wrap="square">
            <a:spAutoFit/>
          </a:bodyPr>
          <a:lstStyle/>
          <a:p>
            <a:pPr marL="285750" indent="-285750">
              <a:buFont typeface="Arial" panose="020B0604020202020204" pitchFamily="34" charset="0"/>
              <a:buChar char="•"/>
            </a:pPr>
            <a:r>
              <a:rPr lang="en-US" dirty="0">
                <a:latin typeface="D-DIN" panose="020B0504030202030204" pitchFamily="34" charset="0"/>
              </a:rPr>
              <a:t>Ensure sufficient vaccine to conduct full required number of rounds with nOPV2</a:t>
            </a:r>
          </a:p>
        </p:txBody>
      </p:sp>
    </p:spTree>
    <p:extLst>
      <p:ext uri="{BB962C8B-B14F-4D97-AF65-F5344CB8AC3E}">
        <p14:creationId xmlns:p14="http://schemas.microsoft.com/office/powerpoint/2010/main" val="2319067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EEF0925-F31A-44D1-93D6-72C48CF53744}"/>
              </a:ext>
            </a:extLst>
          </p:cNvPr>
          <p:cNvGraphicFramePr>
            <a:graphicFrameLocks noGrp="1"/>
          </p:cNvGraphicFramePr>
          <p:nvPr>
            <p:extLst>
              <p:ext uri="{D42A27DB-BD31-4B8C-83A1-F6EECF244321}">
                <p14:modId xmlns:p14="http://schemas.microsoft.com/office/powerpoint/2010/main" val="544291343"/>
              </p:ext>
            </p:extLst>
          </p:nvPr>
        </p:nvGraphicFramePr>
        <p:xfrm>
          <a:off x="1336431" y="870925"/>
          <a:ext cx="10855569" cy="5466890"/>
        </p:xfrm>
        <a:graphic>
          <a:graphicData uri="http://schemas.openxmlformats.org/drawingml/2006/table">
            <a:tbl>
              <a:tblPr firstRow="1" bandRow="1">
                <a:tableStyleId>{74C1A8A3-306A-4EB7-A6B1-4F7E0EB9C5D6}</a:tableStyleId>
              </a:tblPr>
              <a:tblGrid>
                <a:gridCol w="3981157">
                  <a:extLst>
                    <a:ext uri="{9D8B030D-6E8A-4147-A177-3AD203B41FA5}">
                      <a16:colId xmlns:a16="http://schemas.microsoft.com/office/drawing/2014/main" val="1788880233"/>
                    </a:ext>
                  </a:extLst>
                </a:gridCol>
                <a:gridCol w="3559126">
                  <a:extLst>
                    <a:ext uri="{9D8B030D-6E8A-4147-A177-3AD203B41FA5}">
                      <a16:colId xmlns:a16="http://schemas.microsoft.com/office/drawing/2014/main" val="1120939489"/>
                    </a:ext>
                  </a:extLst>
                </a:gridCol>
                <a:gridCol w="3315286">
                  <a:extLst>
                    <a:ext uri="{9D8B030D-6E8A-4147-A177-3AD203B41FA5}">
                      <a16:colId xmlns:a16="http://schemas.microsoft.com/office/drawing/2014/main" val="3108767635"/>
                    </a:ext>
                  </a:extLst>
                </a:gridCol>
              </a:tblGrid>
              <a:tr h="1205311">
                <a:tc>
                  <a:txBody>
                    <a:bodyPr/>
                    <a:lstStyle/>
                    <a:p>
                      <a:pPr marL="0" marR="0" algn="ctr">
                        <a:lnSpc>
                          <a:spcPct val="107000"/>
                        </a:lnSpc>
                        <a:spcBef>
                          <a:spcPts val="0"/>
                        </a:spcBef>
                        <a:spcAft>
                          <a:spcPts val="0"/>
                        </a:spcAft>
                      </a:pPr>
                      <a:endParaRPr lang="en-GB" sz="1750" b="1" dirty="0">
                        <a:solidFill>
                          <a:schemeClr val="bg1"/>
                        </a:solidFill>
                        <a:effectLst/>
                        <a:latin typeface="D-DIN" panose="020B0504030202030204" pitchFamily="34" charset="0"/>
                      </a:endParaRPr>
                    </a:p>
                    <a:p>
                      <a:pPr marL="0" marR="0" algn="ctr">
                        <a:lnSpc>
                          <a:spcPct val="107000"/>
                        </a:lnSpc>
                        <a:spcBef>
                          <a:spcPts val="0"/>
                        </a:spcBef>
                        <a:spcAft>
                          <a:spcPts val="0"/>
                        </a:spcAft>
                      </a:pPr>
                      <a:r>
                        <a:rPr lang="en-GB" sz="1750" b="1" dirty="0">
                          <a:solidFill>
                            <a:schemeClr val="bg1"/>
                          </a:solidFill>
                          <a:effectLst/>
                          <a:latin typeface="D-DIN" panose="020B0504030202030204" pitchFamily="34" charset="0"/>
                        </a:rPr>
                        <a:t>Initial Use Period following the  EUL Recommendation for Use</a:t>
                      </a:r>
                      <a:endParaRPr lang="en-GB" sz="1750" dirty="0">
                        <a:solidFill>
                          <a:schemeClr val="bg1"/>
                        </a:solidFill>
                        <a:effectLst/>
                        <a:latin typeface="D-DIN" panose="020B050403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D4D95"/>
                    </a:solidFill>
                  </a:tcPr>
                </a:tc>
                <a:tc>
                  <a:txBody>
                    <a:bodyPr/>
                    <a:lstStyle/>
                    <a:p>
                      <a:pPr marL="0" marR="0" algn="ctr">
                        <a:lnSpc>
                          <a:spcPct val="107000"/>
                        </a:lnSpc>
                        <a:spcBef>
                          <a:spcPts val="0"/>
                        </a:spcBef>
                        <a:spcAft>
                          <a:spcPts val="0"/>
                        </a:spcAft>
                      </a:pPr>
                      <a:r>
                        <a:rPr lang="en-GB" sz="1750" b="1" dirty="0">
                          <a:solidFill>
                            <a:schemeClr val="bg1"/>
                          </a:solidFill>
                          <a:effectLst/>
                          <a:latin typeface="D-DIN" panose="020B0504030202030204" pitchFamily="34" charset="0"/>
                        </a:rPr>
                        <a:t>Continued use of nOPV2 under the EUL Recommendation for Use</a:t>
                      </a:r>
                      <a:endParaRPr lang="en-GB" sz="1750" dirty="0">
                        <a:solidFill>
                          <a:schemeClr val="bg1"/>
                        </a:solidFill>
                        <a:effectLst/>
                        <a:latin typeface="D-DIN" panose="020B050403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D4D95"/>
                    </a:solidFill>
                  </a:tcPr>
                </a:tc>
                <a:tc>
                  <a:txBody>
                    <a:bodyPr/>
                    <a:lstStyle/>
                    <a:p>
                      <a:pPr marL="0" marR="0" algn="ctr">
                        <a:lnSpc>
                          <a:spcPct val="107000"/>
                        </a:lnSpc>
                        <a:spcBef>
                          <a:spcPts val="0"/>
                        </a:spcBef>
                        <a:spcAft>
                          <a:spcPts val="0"/>
                        </a:spcAft>
                      </a:pPr>
                      <a:r>
                        <a:rPr lang="en-GB" sz="1750" b="1" dirty="0">
                          <a:solidFill>
                            <a:schemeClr val="bg1"/>
                          </a:solidFill>
                          <a:effectLst/>
                          <a:latin typeface="D-DIN" panose="020B0504030202030204" pitchFamily="34" charset="0"/>
                        </a:rPr>
                        <a:t>nOPV2 receives WHO Prequalification (End of EUL Recommendation and </a:t>
                      </a:r>
                    </a:p>
                    <a:p>
                      <a:pPr marL="0" marR="0" algn="ctr">
                        <a:lnSpc>
                          <a:spcPct val="107000"/>
                        </a:lnSpc>
                        <a:spcBef>
                          <a:spcPts val="0"/>
                        </a:spcBef>
                        <a:spcAft>
                          <a:spcPts val="0"/>
                        </a:spcAft>
                      </a:pPr>
                      <a:r>
                        <a:rPr lang="en-GB" sz="1750" b="1" dirty="0">
                          <a:solidFill>
                            <a:schemeClr val="bg1"/>
                          </a:solidFill>
                          <a:effectLst/>
                          <a:latin typeface="D-DIN" panose="020B0504030202030204" pitchFamily="34" charset="0"/>
                        </a:rPr>
                        <a:t>Listing Period)</a:t>
                      </a:r>
                      <a:endParaRPr lang="en-GB" sz="1750" dirty="0">
                        <a:solidFill>
                          <a:schemeClr val="bg1"/>
                        </a:solidFill>
                        <a:effectLst/>
                        <a:latin typeface="D-DIN" panose="020B050403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D4D95"/>
                    </a:solidFill>
                  </a:tcPr>
                </a:tc>
                <a:extLst>
                  <a:ext uri="{0D108BD9-81ED-4DB2-BD59-A6C34878D82A}">
                    <a16:rowId xmlns:a16="http://schemas.microsoft.com/office/drawing/2014/main" val="149664288"/>
                  </a:ext>
                </a:extLst>
              </a:tr>
              <a:tr h="1791746">
                <a:tc>
                  <a:txBody>
                    <a:bodyPr/>
                    <a:lstStyle/>
                    <a:p>
                      <a:pPr marL="0" marR="0">
                        <a:lnSpc>
                          <a:spcPct val="107000"/>
                        </a:lnSpc>
                        <a:spcBef>
                          <a:spcPts val="0"/>
                        </a:spcBef>
                        <a:spcAft>
                          <a:spcPts val="0"/>
                        </a:spcAft>
                      </a:pPr>
                      <a:r>
                        <a:rPr lang="en-US" sz="1700" strike="noStrike" dirty="0">
                          <a:solidFill>
                            <a:schemeClr val="tx1"/>
                          </a:solidFill>
                          <a:effectLst/>
                          <a:latin typeface="D-DIN" panose="020B0504030202030204" pitchFamily="34" charset="0"/>
                        </a:rPr>
                        <a:t>The first outbreak responses with nOPV2 under an EUL recommendation for use</a:t>
                      </a:r>
                    </a:p>
                    <a:p>
                      <a:pPr marL="0" marR="0">
                        <a:lnSpc>
                          <a:spcPct val="107000"/>
                        </a:lnSpc>
                        <a:spcBef>
                          <a:spcPts val="0"/>
                        </a:spcBef>
                        <a:spcAft>
                          <a:spcPts val="0"/>
                        </a:spcAft>
                      </a:pPr>
                      <a:endParaRPr lang="en-US" sz="1700" strike="noStrike" dirty="0">
                        <a:solidFill>
                          <a:schemeClr val="tx1"/>
                        </a:solidFill>
                        <a:effectLst/>
                        <a:latin typeface="D-DIN" panose="020B0504030202030204" pitchFamily="34" charset="0"/>
                      </a:endParaRPr>
                    </a:p>
                    <a:p>
                      <a:pPr marL="0" marR="0">
                        <a:lnSpc>
                          <a:spcPct val="107000"/>
                        </a:lnSpc>
                        <a:spcBef>
                          <a:spcPts val="0"/>
                        </a:spcBef>
                        <a:spcAft>
                          <a:spcPts val="0"/>
                        </a:spcAft>
                      </a:pPr>
                      <a:endParaRPr lang="en-GB" sz="1700" dirty="0">
                        <a:effectLst/>
                        <a:latin typeface="D-DIN" panose="020B050403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nSpc>
                          <a:spcPct val="107000"/>
                        </a:lnSpc>
                        <a:spcBef>
                          <a:spcPts val="0"/>
                        </a:spcBef>
                        <a:spcAft>
                          <a:spcPts val="0"/>
                        </a:spcAft>
                      </a:pPr>
                      <a:r>
                        <a:rPr lang="en-US" sz="1700" dirty="0">
                          <a:solidFill>
                            <a:schemeClr val="tx1"/>
                          </a:solidFill>
                          <a:effectLst/>
                          <a:latin typeface="D-DIN" panose="020B0504030202030204" pitchFamily="34" charset="0"/>
                        </a:rPr>
                        <a:t>Following the conclusion of the Initial Use Period and review of the data generated, SAGE will be asked to endorse wider use of nOPV2 under the EUL recommendation through 2022</a:t>
                      </a:r>
                      <a:endParaRPr lang="en-GB" sz="1700" dirty="0">
                        <a:solidFill>
                          <a:schemeClr val="tx1"/>
                        </a:solidFill>
                        <a:effectLst/>
                        <a:latin typeface="D-DIN" panose="020B050403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nSpc>
                          <a:spcPct val="107000"/>
                        </a:lnSpc>
                        <a:spcBef>
                          <a:spcPts val="0"/>
                        </a:spcBef>
                        <a:spcAft>
                          <a:spcPts val="0"/>
                        </a:spcAft>
                      </a:pPr>
                      <a:r>
                        <a:rPr lang="en-US" sz="1700" dirty="0">
                          <a:solidFill>
                            <a:srgbClr val="000000"/>
                          </a:solidFill>
                          <a:effectLst/>
                          <a:latin typeface="D-DIN" panose="020B0504030202030204" pitchFamily="34" charset="0"/>
                        </a:rPr>
                        <a:t>To be determined, but not before 2023. Some necessary activities (e.g. studies) have been delayed due to COVID-19</a:t>
                      </a:r>
                      <a:endParaRPr lang="en-GB" sz="1700" dirty="0">
                        <a:effectLst/>
                        <a:latin typeface="D-DIN" panose="020B050403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42120904"/>
                  </a:ext>
                </a:extLst>
              </a:tr>
              <a:tr h="344927">
                <a:tc>
                  <a:txBody>
                    <a:bodyPr/>
                    <a:lstStyle/>
                    <a:p>
                      <a:pPr marL="342900" marR="0" lvl="0" indent="-342900">
                        <a:lnSpc>
                          <a:spcPct val="107000"/>
                        </a:lnSpc>
                        <a:spcBef>
                          <a:spcPts val="0"/>
                        </a:spcBef>
                        <a:spcAft>
                          <a:spcPts val="0"/>
                        </a:spcAft>
                        <a:buFont typeface="Symbol" panose="05050102010706020507" pitchFamily="18" charset="2"/>
                        <a:buChar char=""/>
                      </a:pPr>
                      <a:r>
                        <a:rPr lang="en-GB" sz="1700" dirty="0">
                          <a:effectLst/>
                          <a:latin typeface="D-DIN" panose="020B0504030202030204" pitchFamily="34" charset="0"/>
                        </a:rPr>
                        <a:t>Essential Criteria for Initial Use</a:t>
                      </a:r>
                    </a:p>
                    <a:p>
                      <a:pPr marL="342900" marR="0" lvl="0" indent="-342900">
                        <a:lnSpc>
                          <a:spcPct val="107000"/>
                        </a:lnSpc>
                        <a:spcBef>
                          <a:spcPts val="0"/>
                        </a:spcBef>
                        <a:spcAft>
                          <a:spcPts val="0"/>
                        </a:spcAft>
                        <a:buFont typeface="Symbol" panose="05050102010706020507" pitchFamily="18" charset="2"/>
                        <a:buChar char=""/>
                      </a:pPr>
                      <a:r>
                        <a:rPr lang="en-GB" sz="1700" dirty="0">
                          <a:solidFill>
                            <a:schemeClr val="tx1"/>
                          </a:solidFill>
                          <a:effectLst/>
                          <a:latin typeface="D-DIN" panose="020B0504030202030204" pitchFamily="34" charset="0"/>
                        </a:rPr>
                        <a:t>Safety and surveillance monitoring requirements following vaccine deployment (sometimes called post-deployment monitoring, or PDM requirements), which are required for use of the vaccine under EUL (note that these may evolve over time, based on data and learnings)</a:t>
                      </a:r>
                      <a:endParaRPr lang="en-GB" sz="1700" dirty="0">
                        <a:solidFill>
                          <a:schemeClr val="tx1"/>
                        </a:solidFill>
                        <a:effectLst/>
                        <a:latin typeface="D-DIN" panose="020B050403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nSpc>
                          <a:spcPct val="107000"/>
                        </a:lnSpc>
                        <a:spcBef>
                          <a:spcPts val="0"/>
                        </a:spcBef>
                        <a:spcAft>
                          <a:spcPts val="0"/>
                        </a:spcAft>
                        <a:buFont typeface="Symbol" panose="05050102010706020507" pitchFamily="18" charset="2"/>
                        <a:buNone/>
                      </a:pPr>
                      <a:r>
                        <a:rPr lang="en-GB" sz="1700" dirty="0">
                          <a:solidFill>
                            <a:schemeClr val="tx1"/>
                          </a:solidFill>
                          <a:effectLst/>
                          <a:latin typeface="D-DIN" panose="020B0504030202030204" pitchFamily="34" charset="0"/>
                        </a:rPr>
                        <a:t>Safety and surveillance monitoring requirements following vaccine deployment (sometimes called post-deployment monitoring, or PDM requirements), which are required for use of the vaccine under EUL (note that these may evolve over time, based on data and learnings)</a:t>
                      </a:r>
                      <a:endParaRPr lang="en-GB" sz="1700" dirty="0">
                        <a:solidFill>
                          <a:schemeClr val="tx1"/>
                        </a:solidFill>
                        <a:effectLst/>
                        <a:latin typeface="D-DIN" panose="020B050403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nSpc>
                          <a:spcPct val="107000"/>
                        </a:lnSpc>
                        <a:spcBef>
                          <a:spcPts val="0"/>
                        </a:spcBef>
                        <a:spcAft>
                          <a:spcPts val="0"/>
                        </a:spcAft>
                      </a:pPr>
                      <a:r>
                        <a:rPr lang="en-GB" sz="1700" kern="1200" dirty="0">
                          <a:solidFill>
                            <a:srgbClr val="000000"/>
                          </a:solidFill>
                          <a:effectLst/>
                          <a:latin typeface="D-DIN" panose="020B0504030202030204" pitchFamily="34" charset="0"/>
                          <a:ea typeface="+mn-ea"/>
                          <a:cs typeface="+mn-cs"/>
                        </a:rPr>
                        <a:t>Standard conditions for vaccine use, informed by lessons learned from the implementation of nOPV2 under the EUL recommendation for use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675413503"/>
                  </a:ext>
                </a:extLst>
              </a:tr>
            </a:tbl>
          </a:graphicData>
        </a:graphic>
      </p:graphicFrame>
      <p:sp>
        <p:nvSpPr>
          <p:cNvPr id="6" name="TextBox 5">
            <a:extLst>
              <a:ext uri="{FF2B5EF4-FFF2-40B4-BE49-F238E27FC236}">
                <a16:creationId xmlns:a16="http://schemas.microsoft.com/office/drawing/2014/main" id="{CF8D33F7-1662-4B86-9EBD-6F1F340B3D5D}"/>
              </a:ext>
            </a:extLst>
          </p:cNvPr>
          <p:cNvSpPr txBox="1"/>
          <p:nvPr/>
        </p:nvSpPr>
        <p:spPr>
          <a:xfrm>
            <a:off x="213418" y="2919964"/>
            <a:ext cx="963636" cy="369332"/>
          </a:xfrm>
          <a:prstGeom prst="rect">
            <a:avLst/>
          </a:prstGeom>
          <a:noFill/>
        </p:spPr>
        <p:txBody>
          <a:bodyPr wrap="square" rtlCol="0">
            <a:spAutoFit/>
          </a:bodyPr>
          <a:lstStyle/>
          <a:p>
            <a:r>
              <a:rPr lang="en-US" sz="1750" b="1" dirty="0">
                <a:latin typeface="D-DIN" panose="020B0504030202030204" pitchFamily="34" charset="0"/>
              </a:rPr>
              <a:t>Timing</a:t>
            </a:r>
            <a:endParaRPr lang="en-GB" sz="1750" b="1" dirty="0">
              <a:latin typeface="D-DIN" panose="020B0504030202030204" pitchFamily="34" charset="0"/>
            </a:endParaRPr>
          </a:p>
        </p:txBody>
      </p:sp>
      <p:sp>
        <p:nvSpPr>
          <p:cNvPr id="7" name="TextBox 6">
            <a:extLst>
              <a:ext uri="{FF2B5EF4-FFF2-40B4-BE49-F238E27FC236}">
                <a16:creationId xmlns:a16="http://schemas.microsoft.com/office/drawing/2014/main" id="{A4A93437-C305-4B15-8F96-4804B76FD91B}"/>
              </a:ext>
            </a:extLst>
          </p:cNvPr>
          <p:cNvSpPr txBox="1"/>
          <p:nvPr/>
        </p:nvSpPr>
        <p:spPr>
          <a:xfrm>
            <a:off x="-111428" y="4588618"/>
            <a:ext cx="1613328" cy="646331"/>
          </a:xfrm>
          <a:prstGeom prst="rect">
            <a:avLst/>
          </a:prstGeom>
          <a:noFill/>
        </p:spPr>
        <p:txBody>
          <a:bodyPr wrap="square" rtlCol="0">
            <a:spAutoFit/>
          </a:bodyPr>
          <a:lstStyle/>
          <a:p>
            <a:pPr algn="ctr"/>
            <a:r>
              <a:rPr lang="en-US" sz="1750" b="1" dirty="0">
                <a:latin typeface="D-DIN" panose="020B0504030202030204" pitchFamily="34" charset="0"/>
              </a:rPr>
              <a:t>Applicable Criteria</a:t>
            </a:r>
            <a:endParaRPr lang="en-GB" sz="1750" b="1" dirty="0">
              <a:latin typeface="D-DIN" panose="020B0504030202030204" pitchFamily="34" charset="0"/>
            </a:endParaRPr>
          </a:p>
        </p:txBody>
      </p:sp>
      <p:sp>
        <p:nvSpPr>
          <p:cNvPr id="8" name="TextBox 7">
            <a:extLst>
              <a:ext uri="{FF2B5EF4-FFF2-40B4-BE49-F238E27FC236}">
                <a16:creationId xmlns:a16="http://schemas.microsoft.com/office/drawing/2014/main" id="{0AD3EF0A-E5D7-4021-A665-01D762C612F6}"/>
              </a:ext>
            </a:extLst>
          </p:cNvPr>
          <p:cNvSpPr txBox="1"/>
          <p:nvPr/>
        </p:nvSpPr>
        <p:spPr>
          <a:xfrm>
            <a:off x="1336431" y="166548"/>
            <a:ext cx="11602862" cy="553998"/>
          </a:xfrm>
          <a:prstGeom prst="rect">
            <a:avLst/>
          </a:prstGeom>
          <a:noFill/>
        </p:spPr>
        <p:txBody>
          <a:bodyPr wrap="square" rtlCol="0" anchor="t">
            <a:spAutoFit/>
          </a:bodyPr>
          <a:lstStyle/>
          <a:p>
            <a:r>
              <a:rPr lang="en-AU" sz="3000" b="1" dirty="0">
                <a:solidFill>
                  <a:srgbClr val="0D4D95"/>
                </a:solidFill>
                <a:latin typeface="D-DIN" panose="020B0504030202030204" pitchFamily="34" charset="0"/>
              </a:rPr>
              <a:t>Full Timeline and Process for nOPV2 Rollout</a:t>
            </a:r>
          </a:p>
        </p:txBody>
      </p:sp>
      <p:sp>
        <p:nvSpPr>
          <p:cNvPr id="9" name="Slide Number Placeholder 2">
            <a:extLst>
              <a:ext uri="{FF2B5EF4-FFF2-40B4-BE49-F238E27FC236}">
                <a16:creationId xmlns:a16="http://schemas.microsoft.com/office/drawing/2014/main" id="{FFC4CC35-CC7E-4088-9127-44805A5748D0}"/>
              </a:ext>
            </a:extLst>
          </p:cNvPr>
          <p:cNvSpPr>
            <a:spLocks noGrp="1"/>
          </p:cNvSpPr>
          <p:nvPr>
            <p:ph type="sldNum" sz="quarter" idx="12"/>
          </p:nvPr>
        </p:nvSpPr>
        <p:spPr>
          <a:xfrm>
            <a:off x="8610600" y="6356350"/>
            <a:ext cx="2743200" cy="365125"/>
          </a:xfrm>
        </p:spPr>
        <p:txBody>
          <a:bodyPr/>
          <a:lstStyle/>
          <a:p>
            <a:pPr>
              <a:defRPr/>
            </a:pPr>
            <a:fld id="{9B8F7D12-62DE-453E-A7D6-231232E39030}" type="slidenum">
              <a:rPr lang="en-US" smtClean="0">
                <a:latin typeface="D-DIN" panose="020B0504030202030204" pitchFamily="34" charset="0"/>
              </a:rPr>
              <a:pPr>
                <a:defRPr/>
              </a:pPr>
              <a:t>12</a:t>
            </a:fld>
            <a:endParaRPr lang="en-US" dirty="0">
              <a:latin typeface="D-DIN" panose="020B0504030202030204" pitchFamily="34" charset="0"/>
            </a:endParaRPr>
          </a:p>
        </p:txBody>
      </p:sp>
    </p:spTree>
    <p:extLst>
      <p:ext uri="{BB962C8B-B14F-4D97-AF65-F5344CB8AC3E}">
        <p14:creationId xmlns:p14="http://schemas.microsoft.com/office/powerpoint/2010/main" val="405850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D4D9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824FC-356B-4A41-9619-B766AA3BC198}"/>
              </a:ext>
            </a:extLst>
          </p:cNvPr>
          <p:cNvSpPr txBox="1"/>
          <p:nvPr/>
        </p:nvSpPr>
        <p:spPr>
          <a:xfrm>
            <a:off x="1842868" y="2798058"/>
            <a:ext cx="9566031" cy="1261884"/>
          </a:xfrm>
          <a:prstGeom prst="rect">
            <a:avLst/>
          </a:prstGeom>
          <a:noFill/>
        </p:spPr>
        <p:txBody>
          <a:bodyPr wrap="square" rtlCol="0">
            <a:spAutoFit/>
          </a:bodyPr>
          <a:lstStyle/>
          <a:p>
            <a:r>
              <a:rPr lang="en-US" sz="3800" b="1" dirty="0">
                <a:solidFill>
                  <a:schemeClr val="bg1"/>
                </a:solidFill>
                <a:latin typeface="D-DIN" panose="020B0504030202030204" pitchFamily="34" charset="0"/>
              </a:rPr>
              <a:t>Process for Country Readiness and Implementation</a:t>
            </a:r>
            <a:endParaRPr lang="en-GB" sz="3800" b="1" dirty="0">
              <a:solidFill>
                <a:schemeClr val="bg1"/>
              </a:solidFill>
              <a:latin typeface="D-DIN" panose="020B0504030202030204" pitchFamily="34" charset="0"/>
            </a:endParaRPr>
          </a:p>
        </p:txBody>
      </p:sp>
      <p:sp>
        <p:nvSpPr>
          <p:cNvPr id="3" name="Slide Number Placeholder 2">
            <a:extLst>
              <a:ext uri="{FF2B5EF4-FFF2-40B4-BE49-F238E27FC236}">
                <a16:creationId xmlns:a16="http://schemas.microsoft.com/office/drawing/2014/main" id="{E394C7B8-B120-4B62-97BB-A61083B338D8}"/>
              </a:ext>
            </a:extLst>
          </p:cNvPr>
          <p:cNvSpPr>
            <a:spLocks noGrp="1"/>
          </p:cNvSpPr>
          <p:nvPr>
            <p:ph type="sldNum" sz="quarter" idx="12"/>
          </p:nvPr>
        </p:nvSpPr>
        <p:spPr>
          <a:xfrm>
            <a:off x="8633742" y="6327614"/>
            <a:ext cx="2743200" cy="365125"/>
          </a:xfrm>
        </p:spPr>
        <p:txBody>
          <a:bodyPr/>
          <a:lstStyle/>
          <a:p>
            <a:pPr>
              <a:defRPr/>
            </a:pPr>
            <a:fld id="{9B8F7D12-62DE-453E-A7D6-231232E39030}" type="slidenum">
              <a:rPr lang="en-US" smtClean="0">
                <a:solidFill>
                  <a:schemeClr val="bg1"/>
                </a:solidFill>
                <a:latin typeface="D-DIN" panose="020B0504030202030204" pitchFamily="34" charset="0"/>
              </a:rPr>
              <a:pPr>
                <a:defRPr/>
              </a:pPr>
              <a:t>13</a:t>
            </a:fld>
            <a:endParaRPr lang="en-US" dirty="0">
              <a:solidFill>
                <a:schemeClr val="bg1"/>
              </a:solidFill>
              <a:latin typeface="D-DIN" panose="020B0504030202030204" pitchFamily="34" charset="0"/>
            </a:endParaRPr>
          </a:p>
        </p:txBody>
      </p:sp>
    </p:spTree>
    <p:extLst>
      <p:ext uri="{BB962C8B-B14F-4D97-AF65-F5344CB8AC3E}">
        <p14:creationId xmlns:p14="http://schemas.microsoft.com/office/powerpoint/2010/main" val="303005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50899B-688D-4082-8CEA-80E82038FF51}"/>
              </a:ext>
            </a:extLst>
          </p:cNvPr>
          <p:cNvSpPr/>
          <p:nvPr/>
        </p:nvSpPr>
        <p:spPr>
          <a:xfrm>
            <a:off x="6231591" y="1551563"/>
            <a:ext cx="5960409" cy="3785652"/>
          </a:xfrm>
          <a:prstGeom prst="rect">
            <a:avLst/>
          </a:prstGeom>
          <a:solidFill>
            <a:srgbClr val="D6DCE5"/>
          </a:solidFill>
        </p:spPr>
        <p:txBody>
          <a:bodyPr wrap="square">
            <a:spAutoFit/>
          </a:bodyPr>
          <a:lstStyle/>
          <a:p>
            <a:r>
              <a:rPr lang="en-GB" sz="2000" b="1" dirty="0">
                <a:solidFill>
                  <a:srgbClr val="0D4D95"/>
                </a:solidFill>
                <a:latin typeface="D-DIN" panose="020B0504030202030204" pitchFamily="34" charset="0"/>
              </a:rPr>
              <a:t>Which countries are classified as high risk?</a:t>
            </a:r>
          </a:p>
          <a:p>
            <a:pPr marL="285750" indent="-285750">
              <a:buFont typeface="Arial" panose="020B0604020202020204" pitchFamily="34" charset="0"/>
              <a:buChar char="•"/>
            </a:pPr>
            <a:r>
              <a:rPr lang="en-GB" sz="2000" dirty="0">
                <a:solidFill>
                  <a:srgbClr val="0D4D95"/>
                </a:solidFill>
                <a:latin typeface="D-DIN" panose="020B0504030202030204" pitchFamily="34" charset="0"/>
              </a:rPr>
              <a:t>Countries with current VDPV2 detections in AFP or ES surveillance</a:t>
            </a:r>
          </a:p>
          <a:p>
            <a:pPr marL="285750" indent="-285750">
              <a:buFont typeface="Arial" panose="020B0604020202020204" pitchFamily="34" charset="0"/>
              <a:buChar char="•"/>
            </a:pPr>
            <a:r>
              <a:rPr lang="en-GB" sz="2000" dirty="0">
                <a:solidFill>
                  <a:srgbClr val="0D4D95"/>
                </a:solidFill>
                <a:latin typeface="D-DIN" panose="020B0504030202030204" pitchFamily="34" charset="0"/>
              </a:rPr>
              <a:t>Countries that have had a cVDPV2 detection in the past 6-12 months </a:t>
            </a:r>
          </a:p>
          <a:p>
            <a:pPr marL="285750" indent="-285750">
              <a:buFont typeface="Arial" panose="020B0604020202020204" pitchFamily="34" charset="0"/>
              <a:buChar char="•"/>
            </a:pPr>
            <a:r>
              <a:rPr lang="en-GB" sz="2000" dirty="0">
                <a:solidFill>
                  <a:srgbClr val="0D4D95"/>
                </a:solidFill>
                <a:latin typeface="D-DIN" panose="020B0504030202030204" pitchFamily="34" charset="0"/>
              </a:rPr>
              <a:t>Countries that border countries that meet the above criteria</a:t>
            </a:r>
          </a:p>
          <a:p>
            <a:pPr marL="285750" indent="-285750">
              <a:buFont typeface="Arial" panose="020B0604020202020204" pitchFamily="34" charset="0"/>
              <a:buChar char="•"/>
            </a:pPr>
            <a:r>
              <a:rPr lang="en-GB" sz="2000" dirty="0">
                <a:solidFill>
                  <a:srgbClr val="0D4D95"/>
                </a:solidFill>
                <a:latin typeface="D-DIN" panose="020B0504030202030204" pitchFamily="34" charset="0"/>
              </a:rPr>
              <a:t>Other countries in regions where cVDPV2 has been detected that do not meet these criteria but would like to be prepared for a possible VDPV2 detection and subsequent response with nOPV2 may also wish to start preparations </a:t>
            </a:r>
          </a:p>
        </p:txBody>
      </p:sp>
      <p:sp>
        <p:nvSpPr>
          <p:cNvPr id="6" name="TextBox 5">
            <a:extLst>
              <a:ext uri="{FF2B5EF4-FFF2-40B4-BE49-F238E27FC236}">
                <a16:creationId xmlns:a16="http://schemas.microsoft.com/office/drawing/2014/main" id="{B5562CE7-4CDD-4273-90C9-FA293710097B}"/>
              </a:ext>
            </a:extLst>
          </p:cNvPr>
          <p:cNvSpPr txBox="1"/>
          <p:nvPr/>
        </p:nvSpPr>
        <p:spPr>
          <a:xfrm>
            <a:off x="558209" y="647844"/>
            <a:ext cx="9131255" cy="553998"/>
          </a:xfrm>
          <a:prstGeom prst="rect">
            <a:avLst/>
          </a:prstGeom>
          <a:noFill/>
        </p:spPr>
        <p:txBody>
          <a:bodyPr wrap="square" rtlCol="0">
            <a:spAutoFit/>
          </a:bodyPr>
          <a:lstStyle/>
          <a:p>
            <a:pPr defTabSz="685800"/>
            <a:r>
              <a:rPr lang="en-AU" sz="3000" b="1" dirty="0">
                <a:solidFill>
                  <a:srgbClr val="0D4D95"/>
                </a:solidFill>
                <a:latin typeface="D-DIN" panose="020B0504030202030204" pitchFamily="34" charset="0"/>
              </a:rPr>
              <a:t>Which countries are preparing for nOPV2 use?</a:t>
            </a:r>
          </a:p>
        </p:txBody>
      </p:sp>
      <p:sp>
        <p:nvSpPr>
          <p:cNvPr id="22" name="Slide Number Placeholder 2">
            <a:extLst>
              <a:ext uri="{FF2B5EF4-FFF2-40B4-BE49-F238E27FC236}">
                <a16:creationId xmlns:a16="http://schemas.microsoft.com/office/drawing/2014/main" id="{54E6B328-3BF9-461A-9A5E-1AFE209F2D2D}"/>
              </a:ext>
            </a:extLst>
          </p:cNvPr>
          <p:cNvSpPr>
            <a:spLocks noGrp="1"/>
          </p:cNvSpPr>
          <p:nvPr>
            <p:ph type="sldNum" sz="quarter" idx="12"/>
          </p:nvPr>
        </p:nvSpPr>
        <p:spPr/>
        <p:txBody>
          <a:bodyPr/>
          <a:lstStyle/>
          <a:p>
            <a:pPr>
              <a:defRPr/>
            </a:pPr>
            <a:fld id="{9B8F7D12-62DE-453E-A7D6-231232E39030}" type="slidenum">
              <a:rPr lang="en-US" smtClean="0">
                <a:latin typeface="D-DIN" panose="020B0504030202030204" pitchFamily="34" charset="0"/>
              </a:rPr>
              <a:pPr>
                <a:defRPr/>
              </a:pPr>
              <a:t>14</a:t>
            </a:fld>
            <a:endParaRPr lang="en-US" dirty="0">
              <a:latin typeface="D-DIN" panose="020B0504030202030204" pitchFamily="34" charset="0"/>
            </a:endParaRPr>
          </a:p>
        </p:txBody>
      </p:sp>
      <p:sp>
        <p:nvSpPr>
          <p:cNvPr id="3" name="TextBox 2">
            <a:extLst>
              <a:ext uri="{FF2B5EF4-FFF2-40B4-BE49-F238E27FC236}">
                <a16:creationId xmlns:a16="http://schemas.microsoft.com/office/drawing/2014/main" id="{E6A3EE42-751D-4BBE-A64F-64BA642DF1D7}"/>
              </a:ext>
            </a:extLst>
          </p:cNvPr>
          <p:cNvSpPr txBox="1"/>
          <p:nvPr/>
        </p:nvSpPr>
        <p:spPr>
          <a:xfrm>
            <a:off x="558209" y="1528359"/>
            <a:ext cx="5326491" cy="2862322"/>
          </a:xfrm>
          <a:prstGeom prst="rect">
            <a:avLst/>
          </a:prstGeom>
          <a:noFill/>
        </p:spPr>
        <p:txBody>
          <a:bodyPr wrap="square" rtlCol="0">
            <a:spAutoFit/>
          </a:bodyPr>
          <a:lstStyle/>
          <a:p>
            <a:r>
              <a:rPr lang="en-US" sz="2000" dirty="0">
                <a:latin typeface="D-DIN" panose="020B0504030202030204" pitchFamily="34" charset="0"/>
              </a:rPr>
              <a:t>All countries </a:t>
            </a:r>
            <a:r>
              <a:rPr lang="en-GB" sz="2000" dirty="0">
                <a:latin typeface="D-DIN" panose="020B0504030202030204" pitchFamily="34" charset="0"/>
              </a:rPr>
              <a:t>identified as being at high risk of VDPV2 detection should </a:t>
            </a:r>
            <a:r>
              <a:rPr lang="en-GB" sz="2000" dirty="0">
                <a:solidFill>
                  <a:srgbClr val="0D4D95"/>
                </a:solidFill>
                <a:latin typeface="D-DIN" panose="020B0504030202030204" pitchFamily="34" charset="0"/>
              </a:rPr>
              <a:t>begin preparing for nOPV2 </a:t>
            </a:r>
            <a:r>
              <a:rPr lang="en-US" sz="2000" dirty="0">
                <a:solidFill>
                  <a:srgbClr val="0D4D95"/>
                </a:solidFill>
                <a:latin typeface="D-DIN" panose="020B0504030202030204" pitchFamily="34" charset="0"/>
              </a:rPr>
              <a:t>use now</a:t>
            </a:r>
            <a:r>
              <a:rPr lang="en-US" sz="2000" dirty="0">
                <a:latin typeface="D-DIN" panose="020B0504030202030204" pitchFamily="34" charset="0"/>
              </a:rPr>
              <a:t>, in order to be able to conduct a response with nOPV2 while it is under the EUL</a:t>
            </a:r>
          </a:p>
          <a:p>
            <a:endParaRPr lang="en-US" sz="2000" dirty="0">
              <a:latin typeface="D-DIN" panose="020B0504030202030204" pitchFamily="34" charset="0"/>
            </a:endParaRPr>
          </a:p>
          <a:p>
            <a:r>
              <a:rPr lang="en-US" sz="2000" dirty="0">
                <a:latin typeface="D-DIN" panose="020B0504030202030204" pitchFamily="34" charset="0"/>
              </a:rPr>
              <a:t>High-risk countries have been identified within each region and WHO/UNICEF Regional Offices are currently working with these countries to prepare for nOPV2 use</a:t>
            </a:r>
          </a:p>
        </p:txBody>
      </p:sp>
    </p:spTree>
    <p:extLst>
      <p:ext uri="{BB962C8B-B14F-4D97-AF65-F5344CB8AC3E}">
        <p14:creationId xmlns:p14="http://schemas.microsoft.com/office/powerpoint/2010/main" val="2487752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562CE7-4CDD-4273-90C9-FA293710097B}"/>
              </a:ext>
            </a:extLst>
          </p:cNvPr>
          <p:cNvSpPr txBox="1"/>
          <p:nvPr/>
        </p:nvSpPr>
        <p:spPr>
          <a:xfrm>
            <a:off x="276481" y="114082"/>
            <a:ext cx="9131255"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3000" b="1" i="0" u="none" strike="noStrike" kern="1200" cap="none" spc="0" normalizeH="0" baseline="0" noProof="0" dirty="0">
                <a:ln>
                  <a:noFill/>
                </a:ln>
                <a:solidFill>
                  <a:srgbClr val="0D4D95"/>
                </a:solidFill>
                <a:effectLst/>
                <a:uLnTx/>
                <a:uFillTx/>
                <a:latin typeface="D-DIN" panose="020B0504030202030204" pitchFamily="34" charset="0"/>
              </a:rPr>
              <a:t>How are countries preparing for nOPV2 use?</a:t>
            </a:r>
          </a:p>
        </p:txBody>
      </p:sp>
      <p:sp>
        <p:nvSpPr>
          <p:cNvPr id="22" name="Slide Number Placeholder 2">
            <a:extLst>
              <a:ext uri="{FF2B5EF4-FFF2-40B4-BE49-F238E27FC236}">
                <a16:creationId xmlns:a16="http://schemas.microsoft.com/office/drawing/2014/main" id="{54E6B328-3BF9-461A-9A5E-1AFE209F2D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F7D12-62DE-453E-A7D6-231232E39030}" type="slidenum">
              <a:rPr kumimoji="0" lang="en-US" sz="1200" b="0" i="0" u="none" strike="noStrike" kern="1200" cap="none" spc="0" normalizeH="0" baseline="0" noProof="0" smtClean="0">
                <a:ln>
                  <a:noFill/>
                </a:ln>
                <a:solidFill>
                  <a:prstClr val="black">
                    <a:tint val="75000"/>
                  </a:prstClr>
                </a:solidFill>
                <a:effectLst/>
                <a:uLnTx/>
                <a:uFillTx/>
                <a:latin typeface="D-DIN" panose="020B0504030202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D-DIN" panose="020B0504030202030204" pitchFamily="34" charset="0"/>
            </a:endParaRPr>
          </a:p>
        </p:txBody>
      </p:sp>
      <p:sp>
        <p:nvSpPr>
          <p:cNvPr id="14" name="TextBox 13">
            <a:extLst>
              <a:ext uri="{FF2B5EF4-FFF2-40B4-BE49-F238E27FC236}">
                <a16:creationId xmlns:a16="http://schemas.microsoft.com/office/drawing/2014/main" id="{E4D6A339-9684-48AF-AB91-F47381A8DAAF}"/>
              </a:ext>
            </a:extLst>
          </p:cNvPr>
          <p:cNvSpPr txBox="1"/>
          <p:nvPr/>
        </p:nvSpPr>
        <p:spPr>
          <a:xfrm>
            <a:off x="592579" y="6211669"/>
            <a:ext cx="10477788" cy="584775"/>
          </a:xfrm>
          <a:prstGeom prst="rect">
            <a:avLst/>
          </a:prstGeom>
          <a:noFill/>
        </p:spPr>
        <p:txBody>
          <a:bodyPr wrap="square" rtlCol="0">
            <a:spAutoFit/>
          </a:bodyPr>
          <a:lstStyle/>
          <a:p>
            <a:pPr algn="ctr"/>
            <a:r>
              <a:rPr lang="en-US" sz="1600" i="1" dirty="0">
                <a:latin typeface="D-DIN" panose="020B0504030202030204" pitchFamily="34" charset="0"/>
              </a:rPr>
              <a:t>The Readiness Checklist and other tools can be found on the nOPV2 web page. The Technical Guidance Document which outlines the requirements is also located here: </a:t>
            </a:r>
            <a:r>
              <a:rPr lang="en-US" sz="1600" i="1" dirty="0">
                <a:latin typeface="D-DIN" panose="020B0504030202030204" pitchFamily="34" charset="0"/>
                <a:hlinkClick r:id="rId3"/>
              </a:rPr>
              <a:t>http://polioeradication.org/nOPV2</a:t>
            </a:r>
            <a:r>
              <a:rPr lang="en-US" sz="1600" i="1" dirty="0">
                <a:latin typeface="D-DIN" panose="020B0504030202030204" pitchFamily="34" charset="0"/>
              </a:rPr>
              <a:t> </a:t>
            </a:r>
            <a:endParaRPr lang="fr-FR" sz="1600" i="1" dirty="0">
              <a:latin typeface="D-DIN" panose="020B0504030202030204" pitchFamily="34" charset="0"/>
            </a:endParaRPr>
          </a:p>
        </p:txBody>
      </p:sp>
      <p:sp>
        <p:nvSpPr>
          <p:cNvPr id="13" name="TextBox 12">
            <a:extLst>
              <a:ext uri="{FF2B5EF4-FFF2-40B4-BE49-F238E27FC236}">
                <a16:creationId xmlns:a16="http://schemas.microsoft.com/office/drawing/2014/main" id="{87A8947C-5E1A-4D7B-9D60-4CFE38C3FB06}"/>
              </a:ext>
            </a:extLst>
          </p:cNvPr>
          <p:cNvSpPr txBox="1"/>
          <p:nvPr/>
        </p:nvSpPr>
        <p:spPr>
          <a:xfrm>
            <a:off x="301634" y="722113"/>
            <a:ext cx="11768446" cy="2031325"/>
          </a:xfrm>
          <a:prstGeom prst="rect">
            <a:avLst/>
          </a:prstGeom>
          <a:noFill/>
        </p:spPr>
        <p:txBody>
          <a:bodyPr wrap="square" rtlCol="0">
            <a:spAutoFit/>
          </a:bodyPr>
          <a:lstStyle/>
          <a:p>
            <a:r>
              <a:rPr lang="en-US" sz="1800" b="1" dirty="0">
                <a:latin typeface="D-DIN" panose="020B0504030202030204" pitchFamily="34" charset="0"/>
              </a:rPr>
              <a:t>The GPEI has created a readiness process and readiness tools in order to help countries meet all criteria and prepare for nOPV2 implementation under the EUL.</a:t>
            </a:r>
          </a:p>
          <a:p>
            <a:pPr marL="285750" indent="-285750">
              <a:buFont typeface="Arial" panose="020B0604020202020204" pitchFamily="34" charset="0"/>
              <a:buChar char="•"/>
            </a:pPr>
            <a:r>
              <a:rPr lang="en-US" sz="1800" dirty="0">
                <a:latin typeface="D-DIN" panose="020B0504030202030204" pitchFamily="34" charset="0"/>
              </a:rPr>
              <a:t>Each country will need to complete the requirements described in the GPEI nOPV2 readiness checklist</a:t>
            </a:r>
            <a:endParaRPr lang="en-US" dirty="0">
              <a:latin typeface="D-DIN" panose="020B0504030202030204" pitchFamily="34" charset="0"/>
            </a:endParaRPr>
          </a:p>
          <a:p>
            <a:pPr marL="285750" indent="-285750">
              <a:buFont typeface="Arial" panose="020B0604020202020204" pitchFamily="34" charset="0"/>
              <a:buChar char="•"/>
            </a:pPr>
            <a:r>
              <a:rPr kumimoji="0" lang="en-US" b="0" i="0" u="none" strike="noStrike" kern="1200" cap="none" spc="0" normalizeH="0" baseline="0" noProof="0" dirty="0">
                <a:ln>
                  <a:noFill/>
                </a:ln>
                <a:effectLst/>
                <a:uLnTx/>
                <a:uFillTx/>
                <a:latin typeface="D-DIN" panose="020B0504030202030204" pitchFamily="34" charset="0"/>
              </a:rPr>
              <a:t>Countries will be supported in their readiness preparations by national nOPV2 focal points, regional nOPV2 focal points</a:t>
            </a:r>
            <a:r>
              <a:rPr lang="en-US" dirty="0">
                <a:latin typeface="D-DIN" panose="020B0504030202030204" pitchFamily="34" charset="0"/>
              </a:rPr>
              <a:t>, WHO/UNICEF Regional Offices, </a:t>
            </a:r>
            <a:r>
              <a:rPr kumimoji="0" lang="en-US" b="0" i="0" u="none" strike="noStrike" kern="1200" cap="none" spc="0" normalizeH="0" baseline="0" noProof="0" dirty="0">
                <a:ln>
                  <a:noFill/>
                </a:ln>
                <a:effectLst/>
                <a:uLnTx/>
                <a:uFillTx/>
                <a:latin typeface="D-DIN" panose="020B0504030202030204" pitchFamily="34" charset="0"/>
              </a:rPr>
              <a:t>and other regional- and global-level subject matter experts</a:t>
            </a:r>
            <a:endParaRPr lang="en-US" dirty="0">
              <a:latin typeface="D-DIN" panose="020B0504030202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D-DIN" panose="020B0504030202030204" pitchFamily="34" charset="0"/>
              </a:rPr>
              <a:t>A d</a:t>
            </a:r>
            <a:r>
              <a:rPr kumimoji="0" lang="en-US" b="1" i="0" u="none" strike="noStrike" kern="1200" cap="none" spc="0" normalizeH="0" baseline="0" noProof="0" dirty="0">
                <a:ln>
                  <a:noFill/>
                </a:ln>
                <a:effectLst/>
                <a:uLnTx/>
                <a:uFillTx/>
                <a:latin typeface="D-DIN" panose="020B0504030202030204" pitchFamily="34" charset="0"/>
              </a:rPr>
              <a:t>ocumented recommendation from the NITAG/national immunization advisory group and the national regulatory authority is required for nOPV2 use in country</a:t>
            </a:r>
          </a:p>
        </p:txBody>
      </p:sp>
      <p:pic>
        <p:nvPicPr>
          <p:cNvPr id="7" name="Picture 6">
            <a:extLst>
              <a:ext uri="{FF2B5EF4-FFF2-40B4-BE49-F238E27FC236}">
                <a16:creationId xmlns:a16="http://schemas.microsoft.com/office/drawing/2014/main" id="{6277F1D2-BE8A-4C07-9D5D-94270D708A03}"/>
              </a:ext>
            </a:extLst>
          </p:cNvPr>
          <p:cNvPicPr>
            <a:picLocks noChangeAspect="1"/>
          </p:cNvPicPr>
          <p:nvPr/>
        </p:nvPicPr>
        <p:blipFill>
          <a:blip r:embed="rId4"/>
          <a:stretch>
            <a:fillRect/>
          </a:stretch>
        </p:blipFill>
        <p:spPr>
          <a:xfrm>
            <a:off x="1883019" y="3030157"/>
            <a:ext cx="8425962" cy="3194156"/>
          </a:xfrm>
          <a:prstGeom prst="rect">
            <a:avLst/>
          </a:prstGeom>
        </p:spPr>
      </p:pic>
      <p:sp>
        <p:nvSpPr>
          <p:cNvPr id="2" name="Rectangle 1">
            <a:extLst>
              <a:ext uri="{FF2B5EF4-FFF2-40B4-BE49-F238E27FC236}">
                <a16:creationId xmlns:a16="http://schemas.microsoft.com/office/drawing/2014/main" id="{02AA5730-DF39-4170-8FF0-9EDBC32DC5CB}"/>
              </a:ext>
            </a:extLst>
          </p:cNvPr>
          <p:cNvSpPr/>
          <p:nvPr/>
        </p:nvSpPr>
        <p:spPr>
          <a:xfrm>
            <a:off x="1883019" y="4728411"/>
            <a:ext cx="8425962" cy="733926"/>
          </a:xfrm>
          <a:prstGeom prst="rect">
            <a:avLst/>
          </a:prstGeom>
          <a:noFill/>
          <a:ln w="38100">
            <a:solidFill>
              <a:srgbClr val="F89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D-DIN" panose="020B0504030202030204" pitchFamily="34" charset="0"/>
            </a:endParaRPr>
          </a:p>
        </p:txBody>
      </p:sp>
    </p:spTree>
    <p:extLst>
      <p:ext uri="{BB962C8B-B14F-4D97-AF65-F5344CB8AC3E}">
        <p14:creationId xmlns:p14="http://schemas.microsoft.com/office/powerpoint/2010/main" val="2625966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D0D0826-E7C6-4E04-B3B0-35D90653DB42}"/>
              </a:ext>
            </a:extLst>
          </p:cNvPr>
          <p:cNvSpPr txBox="1"/>
          <p:nvPr/>
        </p:nvSpPr>
        <p:spPr>
          <a:xfrm>
            <a:off x="400050" y="103424"/>
            <a:ext cx="11744848" cy="923330"/>
          </a:xfrm>
          <a:prstGeom prst="rect">
            <a:avLst/>
          </a:prstGeom>
          <a:noFill/>
        </p:spPr>
        <p:txBody>
          <a:bodyPr wrap="square" lIns="91440" tIns="45720" rIns="91440" bIns="45720" rtlCol="0" anchor="t">
            <a:spAutoFit/>
          </a:bodyPr>
          <a:lstStyle/>
          <a:p>
            <a:pPr>
              <a:defRPr/>
            </a:pPr>
            <a:r>
              <a:rPr lang="en-US" sz="3000" b="1" dirty="0">
                <a:solidFill>
                  <a:srgbClr val="0D4D95"/>
                </a:solidFill>
                <a:latin typeface="D-DIN" panose="020B0504030202030204" pitchFamily="34" charset="0"/>
              </a:rPr>
              <a:t>How are countries preparing for nOPV2 use? (continued)</a:t>
            </a:r>
          </a:p>
          <a:p>
            <a:pPr>
              <a:defRPr/>
            </a:pPr>
            <a:r>
              <a:rPr lang="en-US" sz="2400" b="1" dirty="0">
                <a:latin typeface="D-DIN" panose="020B0504030202030204" pitchFamily="34" charset="0"/>
              </a:rPr>
              <a:t>Communications Preparation</a:t>
            </a:r>
            <a:endParaRPr lang="en-US" dirty="0">
              <a:latin typeface="D-DIN" panose="020B0504030202030204" pitchFamily="34" charset="0"/>
            </a:endParaRPr>
          </a:p>
        </p:txBody>
      </p:sp>
      <p:sp>
        <p:nvSpPr>
          <p:cNvPr id="98" name="Check Box 89" hidden="1">
            <a:extLst>
              <a:ext uri="{63B3BB69-23CF-44E3-9099-C40C66FF867C}">
                <a14:compatExt xmlns:a14="http://schemas.microsoft.com/office/drawing/2010/main" spid="_x0000_s1113"/>
              </a:ext>
              <a:ext uri="{FF2B5EF4-FFF2-40B4-BE49-F238E27FC236}">
                <a16:creationId xmlns:a16="http://schemas.microsoft.com/office/drawing/2014/main" id="{00000000-0008-0000-0100-000059040000}"/>
              </a:ext>
            </a:extLst>
          </p:cNvPr>
          <p:cNvSpPr/>
          <p:nvPr/>
        </p:nvSpPr>
        <p:spPr bwMode="auto">
          <a:xfrm>
            <a:off x="10437813" y="9047163"/>
            <a:ext cx="0" cy="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Check Box 92" hidden="1">
            <a:extLst>
              <a:ext uri="{63B3BB69-23CF-44E3-9099-C40C66FF867C}">
                <a14:compatExt xmlns:a14="http://schemas.microsoft.com/office/drawing/2010/main" spid="_x0000_s1116"/>
              </a:ext>
              <a:ext uri="{FF2B5EF4-FFF2-40B4-BE49-F238E27FC236}">
                <a16:creationId xmlns:a16="http://schemas.microsoft.com/office/drawing/2014/main" id="{00000000-0008-0000-0100-00005C040000}"/>
              </a:ext>
            </a:extLst>
          </p:cNvPr>
          <p:cNvSpPr/>
          <p:nvPr/>
        </p:nvSpPr>
        <p:spPr bwMode="auto">
          <a:xfrm>
            <a:off x="10437813" y="9055100"/>
            <a:ext cx="0" cy="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Check Box 95" hidden="1">
            <a:extLst>
              <a:ext uri="{63B3BB69-23CF-44E3-9099-C40C66FF867C}">
                <a14:compatExt xmlns:a14="http://schemas.microsoft.com/office/drawing/2010/main" spid="_x0000_s1119"/>
              </a:ext>
              <a:ext uri="{FF2B5EF4-FFF2-40B4-BE49-F238E27FC236}">
                <a16:creationId xmlns:a16="http://schemas.microsoft.com/office/drawing/2014/main" id="{00000000-0008-0000-0100-00005F040000}"/>
              </a:ext>
            </a:extLst>
          </p:cNvPr>
          <p:cNvSpPr/>
          <p:nvPr/>
        </p:nvSpPr>
        <p:spPr bwMode="auto">
          <a:xfrm>
            <a:off x="10437813" y="10388600"/>
            <a:ext cx="0" cy="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Check Box 98" hidden="1">
            <a:extLst>
              <a:ext uri="{63B3BB69-23CF-44E3-9099-C40C66FF867C}">
                <a14:compatExt xmlns:a14="http://schemas.microsoft.com/office/drawing/2010/main" spid="_x0000_s1122"/>
              </a:ext>
              <a:ext uri="{FF2B5EF4-FFF2-40B4-BE49-F238E27FC236}">
                <a16:creationId xmlns:a16="http://schemas.microsoft.com/office/drawing/2014/main" id="{00000000-0008-0000-0100-000062040000}"/>
              </a:ext>
            </a:extLst>
          </p:cNvPr>
          <p:cNvSpPr/>
          <p:nvPr/>
        </p:nvSpPr>
        <p:spPr bwMode="auto">
          <a:xfrm>
            <a:off x="10437813" y="8674100"/>
            <a:ext cx="0" cy="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4" name="Check Box 117">
            <a:extLst>
              <a:ext uri="{63B3BB69-23CF-44E3-9099-C40C66FF867C}">
                <a14:compatExt xmlns:a14="http://schemas.microsoft.com/office/drawing/2010/main" spid="_x0000_s1141"/>
              </a:ext>
              <a:ext uri="{FF2B5EF4-FFF2-40B4-BE49-F238E27FC236}">
                <a16:creationId xmlns:a16="http://schemas.microsoft.com/office/drawing/2014/main" id="{00000000-0008-0000-0100-000075040000}"/>
              </a:ext>
            </a:extLst>
          </p:cNvPr>
          <p:cNvPicPr>
            <a:picLocks noChangeAspect="1"/>
          </p:cNvPicPr>
          <p:nvPr/>
        </p:nvPicPr>
        <p:blipFill>
          <a:blip r:embed="rId3"/>
          <a:stretch>
            <a:fillRect/>
          </a:stretch>
        </p:blipFill>
        <p:spPr>
          <a:xfrm>
            <a:off x="11601450" y="12676188"/>
            <a:ext cx="552450" cy="161925"/>
          </a:xfrm>
          <a:prstGeom prst="rect">
            <a:avLst/>
          </a:prstGeom>
        </p:spPr>
      </p:pic>
      <p:pic>
        <p:nvPicPr>
          <p:cNvPr id="105" name="Check Box 120">
            <a:extLst>
              <a:ext uri="{63B3BB69-23CF-44E3-9099-C40C66FF867C}">
                <a14:compatExt xmlns:a14="http://schemas.microsoft.com/office/drawing/2010/main" spid="_x0000_s1144"/>
              </a:ext>
              <a:ext uri="{FF2B5EF4-FFF2-40B4-BE49-F238E27FC236}">
                <a16:creationId xmlns:a16="http://schemas.microsoft.com/office/drawing/2014/main" id="{00000000-0008-0000-0100-000078040000}"/>
              </a:ext>
            </a:extLst>
          </p:cNvPr>
          <p:cNvPicPr>
            <a:picLocks noChangeAspect="1"/>
          </p:cNvPicPr>
          <p:nvPr/>
        </p:nvPicPr>
        <p:blipFill>
          <a:blip r:embed="rId4"/>
          <a:stretch>
            <a:fillRect/>
          </a:stretch>
        </p:blipFill>
        <p:spPr>
          <a:xfrm>
            <a:off x="11601450" y="13247688"/>
            <a:ext cx="552450" cy="161925"/>
          </a:xfrm>
          <a:prstGeom prst="rect">
            <a:avLst/>
          </a:prstGeom>
        </p:spPr>
      </p:pic>
      <p:sp>
        <p:nvSpPr>
          <p:cNvPr id="106" name="Check Box 123" hidden="1">
            <a:extLst>
              <a:ext uri="{63B3BB69-23CF-44E3-9099-C40C66FF867C}">
                <a14:compatExt xmlns:a14="http://schemas.microsoft.com/office/drawing/2010/main" spid="_x0000_s1147"/>
              </a:ext>
              <a:ext uri="{FF2B5EF4-FFF2-40B4-BE49-F238E27FC236}">
                <a16:creationId xmlns:a16="http://schemas.microsoft.com/office/drawing/2014/main" id="{00000000-0008-0000-0100-00007B040000}"/>
              </a:ext>
            </a:extLst>
          </p:cNvPr>
          <p:cNvSpPr/>
          <p:nvPr/>
        </p:nvSpPr>
        <p:spPr bwMode="auto">
          <a:xfrm>
            <a:off x="11601450" y="13619163"/>
            <a:ext cx="0" cy="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Check Box 125" hidden="1">
            <a:extLst>
              <a:ext uri="{63B3BB69-23CF-44E3-9099-C40C66FF867C}">
                <a14:compatExt xmlns:a14="http://schemas.microsoft.com/office/drawing/2010/main" spid="_x0000_s1149"/>
              </a:ext>
              <a:ext uri="{FF2B5EF4-FFF2-40B4-BE49-F238E27FC236}">
                <a16:creationId xmlns:a16="http://schemas.microsoft.com/office/drawing/2014/main" id="{00000000-0008-0000-0100-00007D040000}"/>
              </a:ext>
            </a:extLst>
          </p:cNvPr>
          <p:cNvSpPr/>
          <p:nvPr/>
        </p:nvSpPr>
        <p:spPr bwMode="auto">
          <a:xfrm>
            <a:off x="10437813" y="13627100"/>
            <a:ext cx="0" cy="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Check Box 128" hidden="1">
            <a:extLst>
              <a:ext uri="{63B3BB69-23CF-44E3-9099-C40C66FF867C}">
                <a14:compatExt xmlns:a14="http://schemas.microsoft.com/office/drawing/2010/main" spid="_x0000_s1152"/>
              </a:ext>
              <a:ext uri="{FF2B5EF4-FFF2-40B4-BE49-F238E27FC236}">
                <a16:creationId xmlns:a16="http://schemas.microsoft.com/office/drawing/2014/main" id="{00000000-0008-0000-0100-000080040000}"/>
              </a:ext>
            </a:extLst>
          </p:cNvPr>
          <p:cNvSpPr/>
          <p:nvPr/>
        </p:nvSpPr>
        <p:spPr bwMode="auto">
          <a:xfrm>
            <a:off x="10437813" y="14389100"/>
            <a:ext cx="0" cy="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Check Box 131" hidden="1">
            <a:extLst>
              <a:ext uri="{63B3BB69-23CF-44E3-9099-C40C66FF867C}">
                <a14:compatExt xmlns:a14="http://schemas.microsoft.com/office/drawing/2010/main" spid="_x0000_s1155"/>
              </a:ext>
              <a:ext uri="{FF2B5EF4-FFF2-40B4-BE49-F238E27FC236}">
                <a16:creationId xmlns:a16="http://schemas.microsoft.com/office/drawing/2014/main" id="{00000000-0008-0000-0100-000083040000}"/>
              </a:ext>
            </a:extLst>
          </p:cNvPr>
          <p:cNvSpPr/>
          <p:nvPr/>
        </p:nvSpPr>
        <p:spPr bwMode="auto">
          <a:xfrm>
            <a:off x="10437813" y="14770100"/>
            <a:ext cx="0" cy="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Check Box 134" hidden="1">
            <a:extLst>
              <a:ext uri="{63B3BB69-23CF-44E3-9099-C40C66FF867C}">
                <a14:compatExt xmlns:a14="http://schemas.microsoft.com/office/drawing/2010/main" spid="_x0000_s1158"/>
              </a:ext>
              <a:ext uri="{FF2B5EF4-FFF2-40B4-BE49-F238E27FC236}">
                <a16:creationId xmlns:a16="http://schemas.microsoft.com/office/drawing/2014/main" id="{00000000-0008-0000-0100-000086040000}"/>
              </a:ext>
            </a:extLst>
          </p:cNvPr>
          <p:cNvSpPr/>
          <p:nvPr/>
        </p:nvSpPr>
        <p:spPr bwMode="auto">
          <a:xfrm>
            <a:off x="10437813" y="15151100"/>
            <a:ext cx="0" cy="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 name="Check Box 144" hidden="1">
            <a:extLst>
              <a:ext uri="{63B3BB69-23CF-44E3-9099-C40C66FF867C}">
                <a14:compatExt xmlns:a14="http://schemas.microsoft.com/office/drawing/2010/main" spid="_x0000_s1168"/>
              </a:ext>
              <a:ext uri="{FF2B5EF4-FFF2-40B4-BE49-F238E27FC236}">
                <a16:creationId xmlns:a16="http://schemas.microsoft.com/office/drawing/2014/main" id="{00000000-0008-0000-0100-000090040000}"/>
              </a:ext>
            </a:extLst>
          </p:cNvPr>
          <p:cNvSpPr/>
          <p:nvPr/>
        </p:nvSpPr>
        <p:spPr bwMode="auto">
          <a:xfrm>
            <a:off x="10437813" y="10388600"/>
            <a:ext cx="0" cy="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2" name="Check Box 152">
            <a:extLst>
              <a:ext uri="{63B3BB69-23CF-44E3-9099-C40C66FF867C}">
                <a14:compatExt xmlns:a14="http://schemas.microsoft.com/office/drawing/2010/main" spid="_x0000_s1176"/>
              </a:ext>
              <a:ext uri="{FF2B5EF4-FFF2-40B4-BE49-F238E27FC236}">
                <a16:creationId xmlns:a16="http://schemas.microsoft.com/office/drawing/2014/main" id="{00000000-0008-0000-0100-000098040000}"/>
              </a:ext>
            </a:extLst>
          </p:cNvPr>
          <p:cNvPicPr>
            <a:picLocks noChangeAspect="1"/>
          </p:cNvPicPr>
          <p:nvPr/>
        </p:nvPicPr>
        <p:blipFill>
          <a:blip r:embed="rId4"/>
          <a:stretch>
            <a:fillRect/>
          </a:stretch>
        </p:blipFill>
        <p:spPr>
          <a:xfrm>
            <a:off x="11601450" y="16295688"/>
            <a:ext cx="552450" cy="161925"/>
          </a:xfrm>
          <a:prstGeom prst="rect">
            <a:avLst/>
          </a:prstGeom>
        </p:spPr>
      </p:pic>
      <p:pic>
        <p:nvPicPr>
          <p:cNvPr id="113" name="Check Box 154">
            <a:extLst>
              <a:ext uri="{63B3BB69-23CF-44E3-9099-C40C66FF867C}">
                <a14:compatExt xmlns:a14="http://schemas.microsoft.com/office/drawing/2010/main" spid="_x0000_s1178"/>
              </a:ext>
              <a:ext uri="{FF2B5EF4-FFF2-40B4-BE49-F238E27FC236}">
                <a16:creationId xmlns:a16="http://schemas.microsoft.com/office/drawing/2014/main" id="{00000000-0008-0000-0100-00009A040000}"/>
              </a:ext>
            </a:extLst>
          </p:cNvPr>
          <p:cNvPicPr>
            <a:picLocks noChangeAspect="1"/>
          </p:cNvPicPr>
          <p:nvPr/>
        </p:nvPicPr>
        <p:blipFill>
          <a:blip r:embed="rId5"/>
          <a:stretch>
            <a:fillRect/>
          </a:stretch>
        </p:blipFill>
        <p:spPr>
          <a:xfrm>
            <a:off x="10434638" y="16667163"/>
            <a:ext cx="552450" cy="171450"/>
          </a:xfrm>
          <a:prstGeom prst="rect">
            <a:avLst/>
          </a:prstGeom>
        </p:spPr>
      </p:pic>
      <p:sp>
        <p:nvSpPr>
          <p:cNvPr id="114" name="Check Box 157" hidden="1">
            <a:extLst>
              <a:ext uri="{63B3BB69-23CF-44E3-9099-C40C66FF867C}">
                <a14:compatExt xmlns:a14="http://schemas.microsoft.com/office/drawing/2010/main" spid="_x0000_s1181"/>
              </a:ext>
              <a:ext uri="{FF2B5EF4-FFF2-40B4-BE49-F238E27FC236}">
                <a16:creationId xmlns:a16="http://schemas.microsoft.com/office/drawing/2014/main" id="{00000000-0008-0000-0100-00009D040000}"/>
              </a:ext>
            </a:extLst>
          </p:cNvPr>
          <p:cNvSpPr/>
          <p:nvPr/>
        </p:nvSpPr>
        <p:spPr bwMode="auto">
          <a:xfrm>
            <a:off x="12534900" y="16667163"/>
            <a:ext cx="0" cy="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5" name="Check Box 160" hidden="1">
            <a:extLst>
              <a:ext uri="{63B3BB69-23CF-44E3-9099-C40C66FF867C}">
                <a14:compatExt xmlns:a14="http://schemas.microsoft.com/office/drawing/2010/main" spid="_x0000_s1184"/>
              </a:ext>
              <a:ext uri="{FF2B5EF4-FFF2-40B4-BE49-F238E27FC236}">
                <a16:creationId xmlns:a16="http://schemas.microsoft.com/office/drawing/2014/main" id="{00000000-0008-0000-0100-0000A0040000}"/>
              </a:ext>
            </a:extLst>
          </p:cNvPr>
          <p:cNvSpPr/>
          <p:nvPr/>
        </p:nvSpPr>
        <p:spPr bwMode="auto">
          <a:xfrm>
            <a:off x="12534900" y="16667163"/>
            <a:ext cx="0" cy="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7" name="Check Box 185">
            <a:extLst>
              <a:ext uri="{63B3BB69-23CF-44E3-9099-C40C66FF867C}">
                <a14:compatExt xmlns:a14="http://schemas.microsoft.com/office/drawing/2010/main" spid="_x0000_s1209"/>
              </a:ext>
              <a:ext uri="{FF2B5EF4-FFF2-40B4-BE49-F238E27FC236}">
                <a16:creationId xmlns:a16="http://schemas.microsoft.com/office/drawing/2014/main" id="{00000000-0008-0000-0100-0000B9040000}"/>
              </a:ext>
            </a:extLst>
          </p:cNvPr>
          <p:cNvPicPr>
            <a:picLocks noChangeAspect="1"/>
          </p:cNvPicPr>
          <p:nvPr/>
        </p:nvPicPr>
        <p:blipFill>
          <a:blip r:embed="rId3"/>
          <a:stretch>
            <a:fillRect/>
          </a:stretch>
        </p:blipFill>
        <p:spPr>
          <a:xfrm>
            <a:off x="11601450" y="15724188"/>
            <a:ext cx="552450" cy="161925"/>
          </a:xfrm>
          <a:prstGeom prst="rect">
            <a:avLst/>
          </a:prstGeom>
        </p:spPr>
      </p:pic>
      <p:sp>
        <p:nvSpPr>
          <p:cNvPr id="118" name="Check Box 192" hidden="1">
            <a:extLst>
              <a:ext uri="{63B3BB69-23CF-44E3-9099-C40C66FF867C}">
                <a14:compatExt xmlns:a14="http://schemas.microsoft.com/office/drawing/2010/main" spid="_x0000_s1216"/>
              </a:ext>
              <a:ext uri="{FF2B5EF4-FFF2-40B4-BE49-F238E27FC236}">
                <a16:creationId xmlns:a16="http://schemas.microsoft.com/office/drawing/2014/main" id="{00000000-0008-0000-0100-0000C0040000}"/>
              </a:ext>
            </a:extLst>
          </p:cNvPr>
          <p:cNvSpPr/>
          <p:nvPr/>
        </p:nvSpPr>
        <p:spPr bwMode="auto">
          <a:xfrm>
            <a:off x="10529888" y="14008100"/>
            <a:ext cx="0" cy="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4" name="Check Box 200">
            <a:extLst>
              <a:ext uri="{63B3BB69-23CF-44E3-9099-C40C66FF867C}">
                <a14:compatExt xmlns:a14="http://schemas.microsoft.com/office/drawing/2010/main" spid="_x0000_s1224"/>
              </a:ext>
              <a:ext uri="{FF2B5EF4-FFF2-40B4-BE49-F238E27FC236}">
                <a16:creationId xmlns:a16="http://schemas.microsoft.com/office/drawing/2014/main" id="{00000000-0008-0000-0100-0000C8040000}"/>
              </a:ext>
            </a:extLst>
          </p:cNvPr>
          <p:cNvPicPr>
            <a:picLocks noChangeAspect="1"/>
          </p:cNvPicPr>
          <p:nvPr/>
        </p:nvPicPr>
        <p:blipFill>
          <a:blip r:embed="rId6"/>
          <a:stretch>
            <a:fillRect/>
          </a:stretch>
        </p:blipFill>
        <p:spPr>
          <a:xfrm>
            <a:off x="10529888" y="13628688"/>
            <a:ext cx="552450" cy="161925"/>
          </a:xfrm>
          <a:prstGeom prst="rect">
            <a:avLst/>
          </a:prstGeom>
        </p:spPr>
      </p:pic>
      <p:pic>
        <p:nvPicPr>
          <p:cNvPr id="125" name="Check Box 201">
            <a:extLst>
              <a:ext uri="{63B3BB69-23CF-44E3-9099-C40C66FF867C}">
                <a14:compatExt xmlns:a14="http://schemas.microsoft.com/office/drawing/2010/main" spid="_x0000_s1225"/>
              </a:ext>
              <a:ext uri="{FF2B5EF4-FFF2-40B4-BE49-F238E27FC236}">
                <a16:creationId xmlns:a16="http://schemas.microsoft.com/office/drawing/2014/main" id="{00000000-0008-0000-0100-0000C9040000}"/>
              </a:ext>
            </a:extLst>
          </p:cNvPr>
          <p:cNvPicPr>
            <a:picLocks noChangeAspect="1"/>
          </p:cNvPicPr>
          <p:nvPr/>
        </p:nvPicPr>
        <p:blipFill>
          <a:blip r:embed="rId6"/>
          <a:stretch>
            <a:fillRect/>
          </a:stretch>
        </p:blipFill>
        <p:spPr>
          <a:xfrm>
            <a:off x="10529888" y="14390688"/>
            <a:ext cx="552450" cy="161925"/>
          </a:xfrm>
          <a:prstGeom prst="rect">
            <a:avLst/>
          </a:prstGeom>
        </p:spPr>
      </p:pic>
      <p:pic>
        <p:nvPicPr>
          <p:cNvPr id="126" name="Check Box 202">
            <a:extLst>
              <a:ext uri="{63B3BB69-23CF-44E3-9099-C40C66FF867C}">
                <a14:compatExt xmlns:a14="http://schemas.microsoft.com/office/drawing/2010/main" spid="_x0000_s1226"/>
              </a:ext>
              <a:ext uri="{FF2B5EF4-FFF2-40B4-BE49-F238E27FC236}">
                <a16:creationId xmlns:a16="http://schemas.microsoft.com/office/drawing/2014/main" id="{00000000-0008-0000-0100-0000CA040000}"/>
              </a:ext>
            </a:extLst>
          </p:cNvPr>
          <p:cNvPicPr>
            <a:picLocks noChangeAspect="1"/>
          </p:cNvPicPr>
          <p:nvPr/>
        </p:nvPicPr>
        <p:blipFill>
          <a:blip r:embed="rId6"/>
          <a:stretch>
            <a:fillRect/>
          </a:stretch>
        </p:blipFill>
        <p:spPr>
          <a:xfrm>
            <a:off x="10529888" y="14771688"/>
            <a:ext cx="552450" cy="161925"/>
          </a:xfrm>
          <a:prstGeom prst="rect">
            <a:avLst/>
          </a:prstGeom>
        </p:spPr>
      </p:pic>
      <p:pic>
        <p:nvPicPr>
          <p:cNvPr id="127" name="Check Box 203">
            <a:extLst>
              <a:ext uri="{63B3BB69-23CF-44E3-9099-C40C66FF867C}">
                <a14:compatExt xmlns:a14="http://schemas.microsoft.com/office/drawing/2010/main" spid="_x0000_s1227"/>
              </a:ext>
              <a:ext uri="{FF2B5EF4-FFF2-40B4-BE49-F238E27FC236}">
                <a16:creationId xmlns:a16="http://schemas.microsoft.com/office/drawing/2014/main" id="{00000000-0008-0000-0100-0000CB040000}"/>
              </a:ext>
            </a:extLst>
          </p:cNvPr>
          <p:cNvPicPr>
            <a:picLocks noChangeAspect="1"/>
          </p:cNvPicPr>
          <p:nvPr/>
        </p:nvPicPr>
        <p:blipFill>
          <a:blip r:embed="rId6"/>
          <a:stretch>
            <a:fillRect/>
          </a:stretch>
        </p:blipFill>
        <p:spPr>
          <a:xfrm>
            <a:off x="10529888" y="15152688"/>
            <a:ext cx="552450" cy="161925"/>
          </a:xfrm>
          <a:prstGeom prst="rect">
            <a:avLst/>
          </a:prstGeom>
        </p:spPr>
      </p:pic>
      <p:pic>
        <p:nvPicPr>
          <p:cNvPr id="128" name="Check Box 204">
            <a:extLst>
              <a:ext uri="{63B3BB69-23CF-44E3-9099-C40C66FF867C}">
                <a14:compatExt xmlns:a14="http://schemas.microsoft.com/office/drawing/2010/main" spid="_x0000_s1228"/>
              </a:ext>
              <a:ext uri="{FF2B5EF4-FFF2-40B4-BE49-F238E27FC236}">
                <a16:creationId xmlns:a16="http://schemas.microsoft.com/office/drawing/2014/main" id="{00000000-0008-0000-0100-0000CC040000}"/>
              </a:ext>
            </a:extLst>
          </p:cNvPr>
          <p:cNvPicPr>
            <a:picLocks noChangeAspect="1"/>
          </p:cNvPicPr>
          <p:nvPr/>
        </p:nvPicPr>
        <p:blipFill>
          <a:blip r:embed="rId6"/>
          <a:stretch>
            <a:fillRect/>
          </a:stretch>
        </p:blipFill>
        <p:spPr>
          <a:xfrm>
            <a:off x="10529888" y="14009688"/>
            <a:ext cx="552450" cy="161925"/>
          </a:xfrm>
          <a:prstGeom prst="rect">
            <a:avLst/>
          </a:prstGeom>
        </p:spPr>
      </p:pic>
      <p:sp>
        <p:nvSpPr>
          <p:cNvPr id="129" name="Check Box 134" hidden="1">
            <a:extLst>
              <a:ext uri="{63B3BB69-23CF-44E3-9099-C40C66FF867C}">
                <a14:compatExt xmlns:a14="http://schemas.microsoft.com/office/drawing/2010/main" spid="_x0000_s1158"/>
              </a:ext>
              <a:ext uri="{FF2B5EF4-FFF2-40B4-BE49-F238E27FC236}">
                <a16:creationId xmlns:a16="http://schemas.microsoft.com/office/drawing/2014/main" id="{00000000-0008-0000-0100-000033000000}"/>
              </a:ext>
            </a:extLst>
          </p:cNvPr>
          <p:cNvSpPr/>
          <p:nvPr/>
        </p:nvSpPr>
        <p:spPr bwMode="auto">
          <a:xfrm>
            <a:off x="10437813" y="15714663"/>
            <a:ext cx="549275" cy="16827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0" name="Check Box 209">
            <a:extLst>
              <a:ext uri="{63B3BB69-23CF-44E3-9099-C40C66FF867C}">
                <a14:compatExt xmlns:a14="http://schemas.microsoft.com/office/drawing/2010/main" spid="_x0000_s1233"/>
              </a:ext>
              <a:ext uri="{FF2B5EF4-FFF2-40B4-BE49-F238E27FC236}">
                <a16:creationId xmlns:a16="http://schemas.microsoft.com/office/drawing/2014/main" id="{00000000-0008-0000-0100-0000D1040000}"/>
              </a:ext>
            </a:extLst>
          </p:cNvPr>
          <p:cNvPicPr>
            <a:picLocks noChangeAspect="1"/>
          </p:cNvPicPr>
          <p:nvPr/>
        </p:nvPicPr>
        <p:blipFill>
          <a:blip r:embed="rId3"/>
          <a:stretch>
            <a:fillRect/>
          </a:stretch>
        </p:blipFill>
        <p:spPr>
          <a:xfrm>
            <a:off x="10434638" y="18010188"/>
            <a:ext cx="552450" cy="161925"/>
          </a:xfrm>
          <a:prstGeom prst="rect">
            <a:avLst/>
          </a:prstGeom>
        </p:spPr>
      </p:pic>
      <p:pic>
        <p:nvPicPr>
          <p:cNvPr id="131" name="Check Box 210">
            <a:extLst>
              <a:ext uri="{63B3BB69-23CF-44E3-9099-C40C66FF867C}">
                <a14:compatExt xmlns:a14="http://schemas.microsoft.com/office/drawing/2010/main" spid="_x0000_s1234"/>
              </a:ext>
              <a:ext uri="{FF2B5EF4-FFF2-40B4-BE49-F238E27FC236}">
                <a16:creationId xmlns:a16="http://schemas.microsoft.com/office/drawing/2014/main" id="{00000000-0008-0000-0100-0000D2040000}"/>
              </a:ext>
            </a:extLst>
          </p:cNvPr>
          <p:cNvPicPr>
            <a:picLocks noChangeAspect="1"/>
          </p:cNvPicPr>
          <p:nvPr/>
        </p:nvPicPr>
        <p:blipFill>
          <a:blip r:embed="rId4"/>
          <a:stretch>
            <a:fillRect/>
          </a:stretch>
        </p:blipFill>
        <p:spPr>
          <a:xfrm>
            <a:off x="10434638" y="18391188"/>
            <a:ext cx="552450" cy="161925"/>
          </a:xfrm>
          <a:prstGeom prst="rect">
            <a:avLst/>
          </a:prstGeom>
        </p:spPr>
      </p:pic>
      <p:pic>
        <p:nvPicPr>
          <p:cNvPr id="132" name="Check Box 211">
            <a:extLst>
              <a:ext uri="{63B3BB69-23CF-44E3-9099-C40C66FF867C}">
                <a14:compatExt xmlns:a14="http://schemas.microsoft.com/office/drawing/2010/main" spid="_x0000_s1235"/>
              </a:ext>
              <a:ext uri="{FF2B5EF4-FFF2-40B4-BE49-F238E27FC236}">
                <a16:creationId xmlns:a16="http://schemas.microsoft.com/office/drawing/2014/main" id="{00000000-0008-0000-0100-0000D3040000}"/>
              </a:ext>
            </a:extLst>
          </p:cNvPr>
          <p:cNvPicPr>
            <a:picLocks noChangeAspect="1"/>
          </p:cNvPicPr>
          <p:nvPr/>
        </p:nvPicPr>
        <p:blipFill>
          <a:blip r:embed="rId4"/>
          <a:stretch>
            <a:fillRect/>
          </a:stretch>
        </p:blipFill>
        <p:spPr>
          <a:xfrm>
            <a:off x="11601450" y="19524663"/>
            <a:ext cx="552450" cy="161925"/>
          </a:xfrm>
          <a:prstGeom prst="rect">
            <a:avLst/>
          </a:prstGeom>
        </p:spPr>
      </p:pic>
      <p:pic>
        <p:nvPicPr>
          <p:cNvPr id="133" name="Check Box 214">
            <a:extLst>
              <a:ext uri="{63B3BB69-23CF-44E3-9099-C40C66FF867C}">
                <a14:compatExt xmlns:a14="http://schemas.microsoft.com/office/drawing/2010/main" spid="_x0000_s1238"/>
              </a:ext>
              <a:ext uri="{FF2B5EF4-FFF2-40B4-BE49-F238E27FC236}">
                <a16:creationId xmlns:a16="http://schemas.microsoft.com/office/drawing/2014/main" id="{00000000-0008-0000-0100-0000D6040000}"/>
              </a:ext>
            </a:extLst>
          </p:cNvPr>
          <p:cNvPicPr>
            <a:picLocks noChangeAspect="1"/>
          </p:cNvPicPr>
          <p:nvPr/>
        </p:nvPicPr>
        <p:blipFill>
          <a:blip r:embed="rId4"/>
          <a:stretch>
            <a:fillRect/>
          </a:stretch>
        </p:blipFill>
        <p:spPr>
          <a:xfrm>
            <a:off x="10434638" y="18962688"/>
            <a:ext cx="552450" cy="161925"/>
          </a:xfrm>
          <a:prstGeom prst="rect">
            <a:avLst/>
          </a:prstGeom>
        </p:spPr>
      </p:pic>
      <p:sp>
        <p:nvSpPr>
          <p:cNvPr id="134" name="Check Box 157" hidden="1">
            <a:extLst>
              <a:ext uri="{63B3BB69-23CF-44E3-9099-C40C66FF867C}">
                <a14:compatExt xmlns:a14="http://schemas.microsoft.com/office/drawing/2010/main" spid="_x0000_s1181"/>
              </a:ext>
              <a:ext uri="{FF2B5EF4-FFF2-40B4-BE49-F238E27FC236}">
                <a16:creationId xmlns:a16="http://schemas.microsoft.com/office/drawing/2014/main" id="{00000000-0008-0000-0100-000030000000}"/>
              </a:ext>
            </a:extLst>
          </p:cNvPr>
          <p:cNvSpPr/>
          <p:nvPr/>
        </p:nvSpPr>
        <p:spPr bwMode="auto">
          <a:xfrm>
            <a:off x="12534900" y="18000663"/>
            <a:ext cx="549275" cy="16827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 name="Check Box 160" hidden="1">
            <a:extLst>
              <a:ext uri="{63B3BB69-23CF-44E3-9099-C40C66FF867C}">
                <a14:compatExt xmlns:a14="http://schemas.microsoft.com/office/drawing/2010/main" spid="_x0000_s1184"/>
              </a:ext>
              <a:ext uri="{FF2B5EF4-FFF2-40B4-BE49-F238E27FC236}">
                <a16:creationId xmlns:a16="http://schemas.microsoft.com/office/drawing/2014/main" id="{00000000-0008-0000-0100-000031000000}"/>
              </a:ext>
            </a:extLst>
          </p:cNvPr>
          <p:cNvSpPr/>
          <p:nvPr/>
        </p:nvSpPr>
        <p:spPr bwMode="auto">
          <a:xfrm>
            <a:off x="12534900" y="18000663"/>
            <a:ext cx="549275" cy="16827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6" name="Check Box 218">
            <a:extLst>
              <a:ext uri="{63B3BB69-23CF-44E3-9099-C40C66FF867C}">
                <a14:compatExt xmlns:a14="http://schemas.microsoft.com/office/drawing/2010/main" spid="_x0000_s1242"/>
              </a:ext>
              <a:ext uri="{FF2B5EF4-FFF2-40B4-BE49-F238E27FC236}">
                <a16:creationId xmlns:a16="http://schemas.microsoft.com/office/drawing/2014/main" id="{00000000-0008-0000-0100-0000DA040000}"/>
              </a:ext>
            </a:extLst>
          </p:cNvPr>
          <p:cNvPicPr>
            <a:picLocks noChangeAspect="1"/>
          </p:cNvPicPr>
          <p:nvPr/>
        </p:nvPicPr>
        <p:blipFill>
          <a:blip r:embed="rId7"/>
          <a:stretch>
            <a:fillRect/>
          </a:stretch>
        </p:blipFill>
        <p:spPr>
          <a:xfrm>
            <a:off x="10434638" y="17048163"/>
            <a:ext cx="552450" cy="171450"/>
          </a:xfrm>
          <a:prstGeom prst="rect">
            <a:avLst/>
          </a:prstGeom>
        </p:spPr>
      </p:pic>
      <p:pic>
        <p:nvPicPr>
          <p:cNvPr id="138" name="Check Box 222">
            <a:extLst>
              <a:ext uri="{63B3BB69-23CF-44E3-9099-C40C66FF867C}">
                <a14:compatExt xmlns:a14="http://schemas.microsoft.com/office/drawing/2010/main" spid="_x0000_s1246"/>
              </a:ext>
              <a:ext uri="{FF2B5EF4-FFF2-40B4-BE49-F238E27FC236}">
                <a16:creationId xmlns:a16="http://schemas.microsoft.com/office/drawing/2014/main" id="{00000000-0008-0000-0100-0000DE040000}"/>
              </a:ext>
            </a:extLst>
          </p:cNvPr>
          <p:cNvPicPr>
            <a:picLocks noChangeAspect="1"/>
          </p:cNvPicPr>
          <p:nvPr/>
        </p:nvPicPr>
        <p:blipFill>
          <a:blip r:embed="rId7"/>
          <a:stretch>
            <a:fillRect/>
          </a:stretch>
        </p:blipFill>
        <p:spPr>
          <a:xfrm>
            <a:off x="10434638" y="17810163"/>
            <a:ext cx="552450" cy="171450"/>
          </a:xfrm>
          <a:prstGeom prst="rect">
            <a:avLst/>
          </a:prstGeom>
        </p:spPr>
      </p:pic>
      <p:sp>
        <p:nvSpPr>
          <p:cNvPr id="139" name="Check Box 134" hidden="1">
            <a:extLst>
              <a:ext uri="{63B3BB69-23CF-44E3-9099-C40C66FF867C}">
                <a14:compatExt xmlns:a14="http://schemas.microsoft.com/office/drawing/2010/main" spid="_x0000_s1158"/>
              </a:ext>
              <a:ext uri="{FF2B5EF4-FFF2-40B4-BE49-F238E27FC236}">
                <a16:creationId xmlns:a16="http://schemas.microsoft.com/office/drawing/2014/main" id="{00000000-0008-0000-0100-000036000000}"/>
              </a:ext>
            </a:extLst>
          </p:cNvPr>
          <p:cNvSpPr/>
          <p:nvPr/>
        </p:nvSpPr>
        <p:spPr bwMode="auto">
          <a:xfrm>
            <a:off x="10437813" y="17246600"/>
            <a:ext cx="549275" cy="166688"/>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0" name="Check Box 225">
            <a:extLst>
              <a:ext uri="{63B3BB69-23CF-44E3-9099-C40C66FF867C}">
                <a14:compatExt xmlns:a14="http://schemas.microsoft.com/office/drawing/2010/main" spid="_x0000_s1249"/>
              </a:ext>
              <a:ext uri="{FF2B5EF4-FFF2-40B4-BE49-F238E27FC236}">
                <a16:creationId xmlns:a16="http://schemas.microsoft.com/office/drawing/2014/main" id="{00000000-0008-0000-0100-0000E1040000}"/>
              </a:ext>
            </a:extLst>
          </p:cNvPr>
          <p:cNvPicPr>
            <a:picLocks noChangeAspect="1"/>
          </p:cNvPicPr>
          <p:nvPr/>
        </p:nvPicPr>
        <p:blipFill>
          <a:blip r:embed="rId7"/>
          <a:stretch>
            <a:fillRect/>
          </a:stretch>
        </p:blipFill>
        <p:spPr>
          <a:xfrm>
            <a:off x="10434638" y="17238663"/>
            <a:ext cx="552450" cy="171450"/>
          </a:xfrm>
          <a:prstGeom prst="rect">
            <a:avLst/>
          </a:prstGeom>
        </p:spPr>
      </p:pic>
      <p:sp>
        <p:nvSpPr>
          <p:cNvPr id="141" name="Check Box 95" hidden="1">
            <a:extLst>
              <a:ext uri="{63B3BB69-23CF-44E3-9099-C40C66FF867C}">
                <a14:compatExt xmlns:a14="http://schemas.microsoft.com/office/drawing/2010/main" spid="_x0000_s1119"/>
              </a:ext>
              <a:ext uri="{FF2B5EF4-FFF2-40B4-BE49-F238E27FC236}">
                <a16:creationId xmlns:a16="http://schemas.microsoft.com/office/drawing/2014/main" id="{00000000-0008-0000-0100-000034000000}"/>
              </a:ext>
            </a:extLst>
          </p:cNvPr>
          <p:cNvSpPr/>
          <p:nvPr/>
        </p:nvSpPr>
        <p:spPr bwMode="auto">
          <a:xfrm>
            <a:off x="10437813" y="11904663"/>
            <a:ext cx="549275" cy="16827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 name="Check Box 144" hidden="1">
            <a:extLst>
              <a:ext uri="{63B3BB69-23CF-44E3-9099-C40C66FF867C}">
                <a14:compatExt xmlns:a14="http://schemas.microsoft.com/office/drawing/2010/main" spid="_x0000_s1168"/>
              </a:ext>
              <a:ext uri="{FF2B5EF4-FFF2-40B4-BE49-F238E27FC236}">
                <a16:creationId xmlns:a16="http://schemas.microsoft.com/office/drawing/2014/main" id="{00000000-0008-0000-0100-000035000000}"/>
              </a:ext>
            </a:extLst>
          </p:cNvPr>
          <p:cNvSpPr/>
          <p:nvPr/>
        </p:nvSpPr>
        <p:spPr bwMode="auto">
          <a:xfrm>
            <a:off x="10437813" y="11904663"/>
            <a:ext cx="549275" cy="16827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 name="Check Box 89" hidden="1">
            <a:extLst>
              <a:ext uri="{63B3BB69-23CF-44E3-9099-C40C66FF867C}">
                <a14:compatExt xmlns:a14="http://schemas.microsoft.com/office/drawing/2010/main" spid="_x0000_s1113"/>
              </a:ext>
              <a:ext uri="{FF2B5EF4-FFF2-40B4-BE49-F238E27FC236}">
                <a16:creationId xmlns:a16="http://schemas.microsoft.com/office/drawing/2014/main" id="{00000000-0008-0000-0100-000039000000}"/>
              </a:ext>
            </a:extLst>
          </p:cNvPr>
          <p:cNvSpPr/>
          <p:nvPr/>
        </p:nvSpPr>
        <p:spPr bwMode="auto">
          <a:xfrm>
            <a:off x="10437813" y="9809163"/>
            <a:ext cx="549275" cy="17462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 name="Check Box 92" hidden="1">
            <a:extLst>
              <a:ext uri="{63B3BB69-23CF-44E3-9099-C40C66FF867C}">
                <a14:compatExt xmlns:a14="http://schemas.microsoft.com/office/drawing/2010/main" spid="_x0000_s1116"/>
              </a:ext>
              <a:ext uri="{FF2B5EF4-FFF2-40B4-BE49-F238E27FC236}">
                <a16:creationId xmlns:a16="http://schemas.microsoft.com/office/drawing/2014/main" id="{00000000-0008-0000-0100-00003A000000}"/>
              </a:ext>
            </a:extLst>
          </p:cNvPr>
          <p:cNvSpPr/>
          <p:nvPr/>
        </p:nvSpPr>
        <p:spPr bwMode="auto">
          <a:xfrm>
            <a:off x="10437813" y="9817100"/>
            <a:ext cx="549275" cy="166688"/>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91" name="Check Box 89" hidden="1">
            <a:extLst>
              <a:ext uri="{FF2B5EF4-FFF2-40B4-BE49-F238E27FC236}">
                <a16:creationId xmlns:a16="http://schemas.microsoft.com/office/drawing/2014/main" id="{D446BC0C-0529-45FA-A044-134178AC40F9}"/>
              </a:ext>
            </a:extLst>
          </p:cNvPr>
          <p:cNvPicPr>
            <a:picLocks noRo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050" y="9525"/>
            <a:ext cx="542925"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73" name="Check Box 123" hidden="1">
            <a:extLst>
              <a:ext uri="{FF2B5EF4-FFF2-40B4-BE49-F238E27FC236}">
                <a16:creationId xmlns:a16="http://schemas.microsoft.com/office/drawing/2014/main" id="{54587BFD-5FA1-413B-8D55-97FFB84ADA10}"/>
              </a:ext>
            </a:extLst>
          </p:cNvPr>
          <p:cNvPicPr>
            <a:picLocks noRo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775" y="9525"/>
            <a:ext cx="561975"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Check Box 157" hidden="1">
            <a:extLst>
              <a:ext uri="{FF2B5EF4-FFF2-40B4-BE49-F238E27FC236}">
                <a16:creationId xmlns:a16="http://schemas.microsoft.com/office/drawing/2014/main" id="{090ECE3B-BA46-4A8C-AE1B-5FD0037241CD}"/>
              </a:ext>
            </a:extLst>
          </p:cNvPr>
          <p:cNvPicPr>
            <a:picLocks noRo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9050"/>
            <a:ext cx="542925"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72" name="Check Box 192" hidden="1">
            <a:extLst>
              <a:ext uri="{FF2B5EF4-FFF2-40B4-BE49-F238E27FC236}">
                <a16:creationId xmlns:a16="http://schemas.microsoft.com/office/drawing/2014/main" id="{31F36243-C297-44B1-8549-0F50971EA6CB}"/>
              </a:ext>
            </a:extLst>
          </p:cNvPr>
          <p:cNvPicPr>
            <a:picLocks noRo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775" y="19050"/>
            <a:ext cx="5524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hidden="1">
            <a:extLst>
              <a:ext uri="{FF2B5EF4-FFF2-40B4-BE49-F238E27FC236}">
                <a16:creationId xmlns:a16="http://schemas.microsoft.com/office/drawing/2014/main" id="{7E191A93-D308-4679-94B4-5889B6593B32}"/>
              </a:ext>
            </a:extLst>
          </p:cNvPr>
          <p:cNvPicPr>
            <a:picLocks noRo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0050" y="19050"/>
            <a:ext cx="542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hidden="1">
            <a:extLst>
              <a:ext uri="{FF2B5EF4-FFF2-40B4-BE49-F238E27FC236}">
                <a16:creationId xmlns:a16="http://schemas.microsoft.com/office/drawing/2014/main" id="{91E54099-99E8-4C7F-880F-5D9F3D334AB6}"/>
              </a:ext>
            </a:extLst>
          </p:cNvPr>
          <p:cNvPicPr>
            <a:picLocks noRo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9050"/>
            <a:ext cx="542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hidden="1">
            <a:extLst>
              <a:ext uri="{FF2B5EF4-FFF2-40B4-BE49-F238E27FC236}">
                <a16:creationId xmlns:a16="http://schemas.microsoft.com/office/drawing/2014/main" id="{4A82A8B1-83C0-41FE-A222-1AFB7419979F}"/>
              </a:ext>
            </a:extLst>
          </p:cNvPr>
          <p:cNvPicPr>
            <a:picLocks noRo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0050" y="28575"/>
            <a:ext cx="542925" cy="161925"/>
          </a:xfrm>
          <a:prstGeom prst="rect">
            <a:avLst/>
          </a:prstGeom>
          <a:noFill/>
          <a:extLst>
            <a:ext uri="{909E8E84-426E-40DD-AFC4-6F175D3DCCD1}">
              <a14:hiddenFill xmlns:a14="http://schemas.microsoft.com/office/drawing/2010/main">
                <a:solidFill>
                  <a:srgbClr val="FFFFFF"/>
                </a:solidFill>
              </a14:hiddenFill>
            </a:ext>
          </a:extLst>
        </p:spPr>
      </p:pic>
      <p:sp>
        <p:nvSpPr>
          <p:cNvPr id="51" name="Slide Number Placeholder 2">
            <a:extLst>
              <a:ext uri="{FF2B5EF4-FFF2-40B4-BE49-F238E27FC236}">
                <a16:creationId xmlns:a16="http://schemas.microsoft.com/office/drawing/2014/main" id="{DF48B3BB-BF35-44D9-9B2E-D0EAAB8CC737}"/>
              </a:ext>
            </a:extLst>
          </p:cNvPr>
          <p:cNvSpPr>
            <a:spLocks noGrp="1"/>
          </p:cNvSpPr>
          <p:nvPr>
            <p:ph type="sldNum" sz="quarter" idx="12"/>
          </p:nvPr>
        </p:nvSpPr>
        <p:spPr>
          <a:xfrm>
            <a:off x="8610600" y="6356350"/>
            <a:ext cx="2743200" cy="365125"/>
          </a:xfrm>
        </p:spPr>
        <p:txBody>
          <a:bodyPr/>
          <a:lstStyle/>
          <a:p>
            <a:pPr>
              <a:defRPr/>
            </a:pPr>
            <a:fld id="{9B8F7D12-62DE-453E-A7D6-231232E39030}" type="slidenum">
              <a:rPr lang="en-US" smtClean="0">
                <a:latin typeface="D-DIN" panose="020B0504030202030204" pitchFamily="34" charset="0"/>
              </a:rPr>
              <a:pPr>
                <a:defRPr/>
              </a:pPr>
              <a:t>16</a:t>
            </a:fld>
            <a:endParaRPr lang="en-US" dirty="0">
              <a:latin typeface="D-DIN" panose="020B0504030202030204" pitchFamily="34" charset="0"/>
            </a:endParaRPr>
          </a:p>
        </p:txBody>
      </p:sp>
      <p:sp>
        <p:nvSpPr>
          <p:cNvPr id="54" name="TextBox 53">
            <a:extLst>
              <a:ext uri="{FF2B5EF4-FFF2-40B4-BE49-F238E27FC236}">
                <a16:creationId xmlns:a16="http://schemas.microsoft.com/office/drawing/2014/main" id="{10C8CAED-2D19-48CA-A84D-433FBA9962D3}"/>
              </a:ext>
            </a:extLst>
          </p:cNvPr>
          <p:cNvSpPr txBox="1"/>
          <p:nvPr/>
        </p:nvSpPr>
        <p:spPr>
          <a:xfrm>
            <a:off x="400050" y="1404662"/>
            <a:ext cx="3990975" cy="4444935"/>
          </a:xfrm>
          <a:prstGeom prst="rect">
            <a:avLst/>
          </a:prstGeom>
          <a:noFill/>
        </p:spPr>
        <p:txBody>
          <a:bodyPr wrap="square">
            <a:spAutoFit/>
          </a:bodyPr>
          <a:lstStyle/>
          <a:p>
            <a:pPr>
              <a:lnSpc>
                <a:spcPct val="115000"/>
              </a:lnSpc>
              <a:spcAft>
                <a:spcPts val="800"/>
              </a:spcAft>
            </a:pPr>
            <a:r>
              <a:rPr lang="en-US" b="1" dirty="0">
                <a:solidFill>
                  <a:srgbClr val="0D4D95"/>
                </a:solidFill>
                <a:latin typeface="D-DIN" panose="020B0504030202030204" pitchFamily="34" charset="0"/>
              </a:rPr>
              <a:t>The items in Category G of the Readiness Checklist (Advocacy, Communications and Social Mobilization): </a:t>
            </a:r>
          </a:p>
          <a:p>
            <a:pPr>
              <a:lnSpc>
                <a:spcPct val="115000"/>
              </a:lnSpc>
              <a:spcAft>
                <a:spcPts val="800"/>
              </a:spcAft>
            </a:pPr>
            <a:r>
              <a:rPr lang="en-GB" dirty="0">
                <a:effectLst/>
                <a:latin typeface="D-DIN" panose="020B0504030202030204" pitchFamily="34" charset="0"/>
                <a:ea typeface="Calibri" panose="020F0502020204030204" pitchFamily="34" charset="0"/>
                <a:cs typeface="Times New Roman" panose="02020603050405020304" pitchFamily="18" charset="0"/>
              </a:rPr>
              <a:t>Communications messaging, tools and training will be crucial for increasing awareness and acceptance of nOPV2. </a:t>
            </a:r>
            <a:r>
              <a:rPr lang="en-GB" dirty="0">
                <a:latin typeface="D-DIN" panose="020B0504030202030204" pitchFamily="34" charset="0"/>
                <a:ea typeface="Calibri" panose="020F0502020204030204" pitchFamily="34" charset="0"/>
                <a:cs typeface="Times New Roman" panose="02020603050405020304" pitchFamily="18" charset="0"/>
              </a:rPr>
              <a:t>The GPEI is working with countries to develop and implement communications strategies to harness the role of in-country immunization champions and mitigate against potential misinformation and rumours.</a:t>
            </a:r>
            <a:endParaRPr lang="fr-FR" dirty="0">
              <a:effectLst/>
              <a:latin typeface="D-DIN" panose="020B0504030202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C1BA732-0342-4A04-955A-4BAB8FC453E3}"/>
              </a:ext>
            </a:extLst>
          </p:cNvPr>
          <p:cNvPicPr>
            <a:picLocks noChangeAspect="1"/>
          </p:cNvPicPr>
          <p:nvPr/>
        </p:nvPicPr>
        <p:blipFill>
          <a:blip r:embed="rId12"/>
          <a:stretch>
            <a:fillRect/>
          </a:stretch>
        </p:blipFill>
        <p:spPr>
          <a:xfrm>
            <a:off x="4391025" y="1428494"/>
            <a:ext cx="7800975" cy="4143375"/>
          </a:xfrm>
          <a:prstGeom prst="rect">
            <a:avLst/>
          </a:prstGeom>
        </p:spPr>
      </p:pic>
    </p:spTree>
    <p:extLst>
      <p:ext uri="{BB962C8B-B14F-4D97-AF65-F5344CB8AC3E}">
        <p14:creationId xmlns:p14="http://schemas.microsoft.com/office/powerpoint/2010/main" val="3679125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037CFF-9990-4876-9F2F-B201FB3723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F7D12-62DE-453E-A7D6-231232E39030}" type="slidenum">
              <a:rPr kumimoji="0" lang="en-US" sz="1200" b="0" i="0" u="none" strike="noStrike" kern="1200" cap="none" spc="0" normalizeH="0" baseline="0" noProof="0" smtClean="0">
                <a:ln>
                  <a:noFill/>
                </a:ln>
                <a:solidFill>
                  <a:prstClr val="black">
                    <a:tint val="75000"/>
                  </a:prstClr>
                </a:solidFill>
                <a:effectLst/>
                <a:uLnTx/>
                <a:uFillTx/>
                <a:latin typeface="D-DIN" panose="020B0504030202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D-DIN" panose="020B0504030202030204" pitchFamily="34" charset="0"/>
            </a:endParaRPr>
          </a:p>
        </p:txBody>
      </p:sp>
      <p:sp>
        <p:nvSpPr>
          <p:cNvPr id="5" name="TextBox 4">
            <a:extLst>
              <a:ext uri="{FF2B5EF4-FFF2-40B4-BE49-F238E27FC236}">
                <a16:creationId xmlns:a16="http://schemas.microsoft.com/office/drawing/2014/main" id="{A53478B9-E144-4465-82D7-0826865066CA}"/>
              </a:ext>
            </a:extLst>
          </p:cNvPr>
          <p:cNvSpPr txBox="1"/>
          <p:nvPr/>
        </p:nvSpPr>
        <p:spPr>
          <a:xfrm>
            <a:off x="344290" y="1305341"/>
            <a:ext cx="3906868"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effectLst/>
                <a:uLnTx/>
                <a:uFillTx/>
                <a:latin typeface="D-DIN" panose="020B0504030202030204" pitchFamily="34" charset="0"/>
                <a:cs typeface="Arial" pitchFamily="34" charset="0"/>
              </a:rPr>
              <a:t>An up-to-date list of relevant nOPV2 materials is maintained on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D-DIN" panose="020B0504030202030204" pitchFamily="34" charset="0"/>
                <a:cs typeface="Arial" pitchFamily="34" charset="0"/>
              </a:rPr>
              <a:t>nOPV2</a:t>
            </a:r>
            <a:r>
              <a:rPr lang="en-US" sz="2000" b="1" dirty="0">
                <a:latin typeface="D-DIN" panose="020B0504030202030204" pitchFamily="34" charset="0"/>
                <a:cs typeface="Arial" pitchFamily="34" charset="0"/>
              </a:rPr>
              <a:t> </a:t>
            </a:r>
            <a:r>
              <a:rPr kumimoji="0" lang="en-US" sz="2000" b="1" i="0" u="none" strike="noStrike" kern="1200" cap="none" spc="0" normalizeH="0" baseline="0" noProof="0" dirty="0">
                <a:ln>
                  <a:noFill/>
                </a:ln>
                <a:effectLst/>
                <a:uLnTx/>
                <a:uFillTx/>
                <a:latin typeface="D-DIN" panose="020B0504030202030204" pitchFamily="34" charset="0"/>
                <a:cs typeface="Arial" pitchFamily="34" charset="0"/>
              </a:rPr>
              <a:t>web page of the GPEI website, </a:t>
            </a:r>
            <a:r>
              <a:rPr kumimoji="0" lang="en-US" sz="2000" i="0" u="none" strike="noStrike" kern="1200" cap="none" spc="0" normalizeH="0" baseline="0" noProof="0" dirty="0">
                <a:ln>
                  <a:noFill/>
                </a:ln>
                <a:effectLst/>
                <a:uLnTx/>
                <a:uFillTx/>
                <a:latin typeface="D-DIN" panose="020B0504030202030204" pitchFamily="34" charset="0"/>
                <a:cs typeface="Arial" pitchFamily="34" charset="0"/>
                <a:hlinkClick r:id="rId2"/>
              </a:rPr>
              <a:t>http://polioeradication.org/nOPV2</a:t>
            </a:r>
            <a:r>
              <a:rPr kumimoji="0" lang="en-US" sz="2000" i="0" u="none" strike="noStrike" kern="1200" cap="none" spc="0" normalizeH="0" baseline="0" noProof="0" dirty="0">
                <a:ln>
                  <a:noFill/>
                </a:ln>
                <a:effectLst/>
                <a:uLnTx/>
                <a:uFillTx/>
                <a:latin typeface="D-DIN" panose="020B0504030202030204" pitchFamily="34" charset="0"/>
                <a:cs typeface="Arial"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D-DIN" panose="020B0504030202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effectLst/>
                <a:uLnTx/>
                <a:uFillTx/>
                <a:latin typeface="D-DIN" panose="020B0504030202030204" pitchFamily="34" charset="0"/>
                <a:cs typeface="Arial" pitchFamily="34" charset="0"/>
              </a:rPr>
              <a:t>New documents and tools for nOPV2 implementation continue to be developed and will be posted to the web page as they become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effectLst/>
              <a:uLnTx/>
              <a:uFillTx/>
              <a:latin typeface="D-DIN" panose="020B0504030202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D-DIN" panose="020B0504030202030204" pitchFamily="34" charset="0"/>
            </a:endParaRPr>
          </a:p>
        </p:txBody>
      </p:sp>
      <p:sp>
        <p:nvSpPr>
          <p:cNvPr id="4" name="TextBox 3">
            <a:extLst>
              <a:ext uri="{FF2B5EF4-FFF2-40B4-BE49-F238E27FC236}">
                <a16:creationId xmlns:a16="http://schemas.microsoft.com/office/drawing/2014/main" id="{646F28FC-BAB6-49F4-884B-3B69DE26586E}"/>
              </a:ext>
            </a:extLst>
          </p:cNvPr>
          <p:cNvSpPr txBox="1"/>
          <p:nvPr/>
        </p:nvSpPr>
        <p:spPr>
          <a:xfrm>
            <a:off x="344290" y="468864"/>
            <a:ext cx="4404173"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000" b="1" dirty="0">
                <a:solidFill>
                  <a:srgbClr val="0D4D95"/>
                </a:solidFill>
                <a:latin typeface="D-DIN" panose="020B0504030202030204" pitchFamily="34" charset="0"/>
              </a:rPr>
              <a:t>Key Resources on nOPV2</a:t>
            </a:r>
            <a:endParaRPr kumimoji="0" lang="en-US" sz="3000" b="1" i="0" u="none" strike="noStrike" kern="1200" cap="none" spc="0" normalizeH="0" baseline="0" noProof="0" dirty="0">
              <a:ln>
                <a:noFill/>
              </a:ln>
              <a:solidFill>
                <a:srgbClr val="0D4D95"/>
              </a:solidFill>
              <a:effectLst/>
              <a:uLnTx/>
              <a:uFillTx/>
              <a:latin typeface="D-DIN" panose="020B0504030202030204" pitchFamily="34" charset="0"/>
            </a:endParaRPr>
          </a:p>
        </p:txBody>
      </p:sp>
      <p:pic>
        <p:nvPicPr>
          <p:cNvPr id="6" name="Picture 5">
            <a:extLst>
              <a:ext uri="{FF2B5EF4-FFF2-40B4-BE49-F238E27FC236}">
                <a16:creationId xmlns:a16="http://schemas.microsoft.com/office/drawing/2014/main" id="{0D9CCD6A-A7AB-4731-96C7-23860FD892DD}"/>
              </a:ext>
            </a:extLst>
          </p:cNvPr>
          <p:cNvPicPr>
            <a:picLocks noChangeAspect="1"/>
          </p:cNvPicPr>
          <p:nvPr/>
        </p:nvPicPr>
        <p:blipFill>
          <a:blip r:embed="rId3"/>
          <a:stretch>
            <a:fillRect/>
          </a:stretch>
        </p:blipFill>
        <p:spPr>
          <a:xfrm>
            <a:off x="4748463" y="468864"/>
            <a:ext cx="7400925" cy="54578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8960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445BD1D-7F01-4766-9D76-15116978EDA8}" type="slidenum">
              <a:rPr lang="en-US" smtClean="0">
                <a:latin typeface="D-DIN" panose="020B0504030202030204" pitchFamily="34" charset="0"/>
              </a:rPr>
              <a:pPr>
                <a:defRPr/>
              </a:pPr>
              <a:t>18</a:t>
            </a:fld>
            <a:endParaRPr lang="en-US" dirty="0">
              <a:latin typeface="D-DIN" panose="020B0504030202030204" pitchFamily="34" charset="0"/>
            </a:endParaRPr>
          </a:p>
        </p:txBody>
      </p:sp>
      <p:sp>
        <p:nvSpPr>
          <p:cNvPr id="11" name="Title 4">
            <a:extLst>
              <a:ext uri="{FF2B5EF4-FFF2-40B4-BE49-F238E27FC236}">
                <a16:creationId xmlns:a16="http://schemas.microsoft.com/office/drawing/2014/main" id="{78559885-5323-4BDD-834D-7C39FB71929C}"/>
              </a:ext>
            </a:extLst>
          </p:cNvPr>
          <p:cNvSpPr txBox="1">
            <a:spLocks/>
          </p:cNvSpPr>
          <p:nvPr/>
        </p:nvSpPr>
        <p:spPr>
          <a:xfrm>
            <a:off x="1" y="1915531"/>
            <a:ext cx="12331336" cy="1364498"/>
          </a:xfr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5400" dirty="0">
                <a:latin typeface="D-DIN" panose="020B0504030202030204" pitchFamily="34" charset="0"/>
              </a:rPr>
              <a:t>MERCI</a:t>
            </a:r>
          </a:p>
          <a:p>
            <a:r>
              <a:rPr lang="en-US" sz="5400" b="1" dirty="0">
                <a:solidFill>
                  <a:srgbClr val="F8981D"/>
                </a:solidFill>
                <a:latin typeface="D-DIN" panose="020B0504030202030204" pitchFamily="34" charset="0"/>
              </a:rPr>
              <a:t>THANK YOU</a:t>
            </a:r>
            <a:br>
              <a:rPr lang="am-ET" sz="3300">
                <a:solidFill>
                  <a:schemeClr val="accent2"/>
                </a:solidFill>
              </a:rPr>
            </a:br>
            <a:endParaRPr lang="en-US" sz="3300" dirty="0">
              <a:solidFill>
                <a:schemeClr val="accent2"/>
              </a:solidFill>
            </a:endParaRPr>
          </a:p>
        </p:txBody>
      </p:sp>
      <p:pic>
        <p:nvPicPr>
          <p:cNvPr id="2054" name="Picture 6" descr="World Health Organization (WHO) – Logos Download">
            <a:extLst>
              <a:ext uri="{FF2B5EF4-FFF2-40B4-BE49-F238E27FC236}">
                <a16:creationId xmlns:a16="http://schemas.microsoft.com/office/drawing/2014/main" id="{71546F5B-41BF-4F09-9A5C-642F0DB1A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669" y="3809859"/>
            <a:ext cx="2154177" cy="6355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World Health Organisation | Living Geography with d'Arcy">
            <a:extLst>
              <a:ext uri="{FF2B5EF4-FFF2-40B4-BE49-F238E27FC236}">
                <a16:creationId xmlns:a16="http://schemas.microsoft.com/office/drawing/2014/main" id="{0BFC18E4-11C8-4592-99B3-3361D98267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148" y="3095297"/>
            <a:ext cx="2129852" cy="212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176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D4D95"/>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782246-8CF3-484D-9646-E0653B36BE17}"/>
              </a:ext>
            </a:extLst>
          </p:cNvPr>
          <p:cNvSpPr>
            <a:spLocks noGrp="1"/>
          </p:cNvSpPr>
          <p:nvPr>
            <p:ph type="sldNum" sz="quarter" idx="12"/>
          </p:nvPr>
        </p:nvSpPr>
        <p:spPr>
          <a:xfrm>
            <a:off x="8633742" y="6327614"/>
            <a:ext cx="2743200" cy="365125"/>
          </a:xfrm>
        </p:spPr>
        <p:txBody>
          <a:bodyPr/>
          <a:lstStyle/>
          <a:p>
            <a:pPr>
              <a:defRPr/>
            </a:pPr>
            <a:fld id="{9B8F7D12-62DE-453E-A7D6-231232E39030}" type="slidenum">
              <a:rPr lang="en-US" smtClean="0">
                <a:solidFill>
                  <a:schemeClr val="bg1"/>
                </a:solidFill>
                <a:latin typeface="D-DIN" panose="020B0504030202030204" pitchFamily="34" charset="0"/>
              </a:rPr>
              <a:pPr>
                <a:defRPr/>
              </a:pPr>
              <a:t>2</a:t>
            </a:fld>
            <a:endParaRPr lang="en-US" dirty="0">
              <a:solidFill>
                <a:schemeClr val="bg1"/>
              </a:solidFill>
              <a:latin typeface="D-DIN" panose="020B0504030202030204" pitchFamily="34" charset="0"/>
            </a:endParaRPr>
          </a:p>
        </p:txBody>
      </p:sp>
      <p:sp>
        <p:nvSpPr>
          <p:cNvPr id="5" name="TextBox 4"/>
          <p:cNvSpPr txBox="1"/>
          <p:nvPr/>
        </p:nvSpPr>
        <p:spPr>
          <a:xfrm>
            <a:off x="391550" y="814511"/>
            <a:ext cx="6894576" cy="584775"/>
          </a:xfrm>
          <a:prstGeom prst="rect">
            <a:avLst/>
          </a:prstGeom>
          <a:noFill/>
        </p:spPr>
        <p:txBody>
          <a:bodyPr wrap="square" rtlCol="0">
            <a:spAutoFit/>
          </a:bodyPr>
          <a:lstStyle/>
          <a:p>
            <a:r>
              <a:rPr lang="en-AU" sz="3200" b="1" dirty="0">
                <a:solidFill>
                  <a:schemeClr val="bg1"/>
                </a:solidFill>
                <a:latin typeface="D-DIN" panose="020B0504030202030204" pitchFamily="34" charset="0"/>
              </a:rPr>
              <a:t>Contents</a:t>
            </a:r>
          </a:p>
        </p:txBody>
      </p:sp>
      <p:grpSp>
        <p:nvGrpSpPr>
          <p:cNvPr id="6" name="Group 5">
            <a:extLst>
              <a:ext uri="{FF2B5EF4-FFF2-40B4-BE49-F238E27FC236}">
                <a16:creationId xmlns:a16="http://schemas.microsoft.com/office/drawing/2014/main" id="{CAC535EA-6B2E-44D8-AB1A-C43D5185564B}"/>
              </a:ext>
            </a:extLst>
          </p:cNvPr>
          <p:cNvGrpSpPr/>
          <p:nvPr/>
        </p:nvGrpSpPr>
        <p:grpSpPr>
          <a:xfrm>
            <a:off x="391549" y="1740966"/>
            <a:ext cx="10088882" cy="3448094"/>
            <a:chOff x="422030" y="2047426"/>
            <a:chExt cx="6758758" cy="2404342"/>
          </a:xfrm>
          <a:solidFill>
            <a:srgbClr val="FF8500"/>
          </a:solidFill>
        </p:grpSpPr>
        <p:sp>
          <p:nvSpPr>
            <p:cNvPr id="9" name="Rectangle 8">
              <a:extLst>
                <a:ext uri="{FF2B5EF4-FFF2-40B4-BE49-F238E27FC236}">
                  <a16:creationId xmlns:a16="http://schemas.microsoft.com/office/drawing/2014/main" id="{FD53A4E0-6017-43C8-9330-65F143134FD1}"/>
                </a:ext>
              </a:extLst>
            </p:cNvPr>
            <p:cNvSpPr/>
            <p:nvPr/>
          </p:nvSpPr>
          <p:spPr>
            <a:xfrm>
              <a:off x="422030" y="2047426"/>
              <a:ext cx="6597747" cy="597877"/>
            </a:xfrm>
            <a:prstGeom prst="rect">
              <a:avLst/>
            </a:prstGeom>
            <a:solidFill>
              <a:srgbClr val="0D4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D-DIN" panose="020B0504030202030204" pitchFamily="34" charset="0"/>
                </a:rPr>
                <a:t>nOPV2: An Innovative Tool for Outbreak Response           3</a:t>
              </a:r>
              <a:endParaRPr lang="en-GB" sz="2000" b="1" dirty="0">
                <a:solidFill>
                  <a:schemeClr val="bg1"/>
                </a:solidFill>
                <a:latin typeface="D-DIN" panose="020B0504030202030204" pitchFamily="34" charset="0"/>
              </a:endParaRPr>
            </a:p>
          </p:txBody>
        </p:sp>
        <p:sp>
          <p:nvSpPr>
            <p:cNvPr id="11" name="Rectangle 10">
              <a:extLst>
                <a:ext uri="{FF2B5EF4-FFF2-40B4-BE49-F238E27FC236}">
                  <a16:creationId xmlns:a16="http://schemas.microsoft.com/office/drawing/2014/main" id="{BCC66A1F-102C-4D31-A5C2-5D80F3530E52}"/>
                </a:ext>
              </a:extLst>
            </p:cNvPr>
            <p:cNvSpPr/>
            <p:nvPr/>
          </p:nvSpPr>
          <p:spPr>
            <a:xfrm>
              <a:off x="422031" y="2653808"/>
              <a:ext cx="6597747" cy="597877"/>
            </a:xfrm>
            <a:prstGeom prst="rect">
              <a:avLst/>
            </a:prstGeom>
            <a:solidFill>
              <a:srgbClr val="0D4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D-DIN" panose="020B0504030202030204" pitchFamily="34" charset="0"/>
                </a:rPr>
                <a:t>Plans for nOPV2 Rollout                                                          8</a:t>
              </a:r>
              <a:endParaRPr lang="en-GB" b="1" dirty="0">
                <a:solidFill>
                  <a:schemeClr val="bg1"/>
                </a:solidFill>
                <a:latin typeface="D-DIN" panose="020B0504030202030204" pitchFamily="34" charset="0"/>
              </a:endParaRPr>
            </a:p>
          </p:txBody>
        </p:sp>
        <p:sp>
          <p:nvSpPr>
            <p:cNvPr id="13" name="Rectangle 12">
              <a:extLst>
                <a:ext uri="{FF2B5EF4-FFF2-40B4-BE49-F238E27FC236}">
                  <a16:creationId xmlns:a16="http://schemas.microsoft.com/office/drawing/2014/main" id="{5AD400FD-749B-4797-8B97-C47B98229C94}"/>
                </a:ext>
              </a:extLst>
            </p:cNvPr>
            <p:cNvSpPr/>
            <p:nvPr/>
          </p:nvSpPr>
          <p:spPr>
            <a:xfrm>
              <a:off x="422031" y="3246699"/>
              <a:ext cx="6597747" cy="597877"/>
            </a:xfrm>
            <a:prstGeom prst="rect">
              <a:avLst/>
            </a:prstGeom>
            <a:solidFill>
              <a:srgbClr val="0D4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D-DIN" panose="020B0504030202030204" pitchFamily="34" charset="0"/>
                </a:rPr>
                <a:t>Process for Country Readiness and Implementation       13</a:t>
              </a:r>
              <a:endParaRPr lang="en-GB" sz="2000" b="1" dirty="0">
                <a:solidFill>
                  <a:schemeClr val="bg1"/>
                </a:solidFill>
                <a:latin typeface="D-DIN" panose="020B0504030202030204" pitchFamily="34" charset="0"/>
              </a:endParaRPr>
            </a:p>
          </p:txBody>
        </p:sp>
        <p:sp>
          <p:nvSpPr>
            <p:cNvPr id="15" name="Rectangle 14">
              <a:extLst>
                <a:ext uri="{FF2B5EF4-FFF2-40B4-BE49-F238E27FC236}">
                  <a16:creationId xmlns:a16="http://schemas.microsoft.com/office/drawing/2014/main" id="{16835A97-C845-4DA9-8613-06E1ED415361}"/>
                </a:ext>
              </a:extLst>
            </p:cNvPr>
            <p:cNvSpPr/>
            <p:nvPr/>
          </p:nvSpPr>
          <p:spPr>
            <a:xfrm>
              <a:off x="422031" y="3853891"/>
              <a:ext cx="6758757" cy="597877"/>
            </a:xfrm>
            <a:prstGeom prst="rect">
              <a:avLst/>
            </a:prstGeom>
            <a:solidFill>
              <a:srgbClr val="0D4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D-DIN" panose="020B0504030202030204" pitchFamily="34" charset="0"/>
                </a:rPr>
                <a:t>Annex: Additional Slides for Technical Audiences</a:t>
              </a:r>
              <a:r>
                <a:rPr lang="en-GB" sz="2000" b="1" dirty="0">
                  <a:solidFill>
                    <a:schemeClr val="bg1"/>
                  </a:solidFill>
                  <a:latin typeface="D-DIN" panose="020B0504030202030204" pitchFamily="34" charset="0"/>
                </a:rPr>
                <a:t>	       </a:t>
              </a:r>
              <a:r>
                <a:rPr lang="en-US" sz="2000" b="1" dirty="0">
                  <a:solidFill>
                    <a:schemeClr val="bg1"/>
                  </a:solidFill>
                  <a:latin typeface="D-DIN" panose="020B0504030202030204" pitchFamily="34" charset="0"/>
                </a:rPr>
                <a:t>19</a:t>
              </a:r>
              <a:endParaRPr lang="en-GB" b="1" dirty="0">
                <a:solidFill>
                  <a:schemeClr val="bg1"/>
                </a:solidFill>
                <a:latin typeface="D-DIN" panose="020B0504030202030204" pitchFamily="34" charset="0"/>
              </a:endParaRPr>
            </a:p>
          </p:txBody>
        </p:sp>
      </p:grpSp>
      <p:sp>
        <p:nvSpPr>
          <p:cNvPr id="12" name="Rectangle 11">
            <a:extLst>
              <a:ext uri="{FF2B5EF4-FFF2-40B4-BE49-F238E27FC236}">
                <a16:creationId xmlns:a16="http://schemas.microsoft.com/office/drawing/2014/main" id="{B80C886B-E24B-4CF8-A3C3-D0944A48903D}"/>
              </a:ext>
            </a:extLst>
          </p:cNvPr>
          <p:cNvSpPr/>
          <p:nvPr/>
        </p:nvSpPr>
        <p:spPr>
          <a:xfrm>
            <a:off x="391550" y="4464615"/>
            <a:ext cx="9412016" cy="677010"/>
          </a:xfrm>
          <a:prstGeom prst="rect">
            <a:avLst/>
          </a:prstGeom>
          <a:solidFill>
            <a:srgbClr val="0D4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D-DIN" panose="020B0504030202030204" pitchFamily="34" charset="0"/>
              </a:rPr>
              <a:t>Key Resources on nOPV2                                                       17</a:t>
            </a:r>
            <a:endParaRPr lang="en-GB" b="1" dirty="0">
              <a:solidFill>
                <a:schemeClr val="bg1"/>
              </a:solidFill>
              <a:latin typeface="D-DIN" panose="020B0504030202030204" pitchFamily="34" charset="0"/>
            </a:endParaRPr>
          </a:p>
        </p:txBody>
      </p:sp>
    </p:spTree>
    <p:extLst>
      <p:ext uri="{BB962C8B-B14F-4D97-AF65-F5344CB8AC3E}">
        <p14:creationId xmlns:p14="http://schemas.microsoft.com/office/powerpoint/2010/main" val="2722157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4D9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824FC-356B-4A41-9619-B766AA3BC198}"/>
              </a:ext>
            </a:extLst>
          </p:cNvPr>
          <p:cNvSpPr txBox="1"/>
          <p:nvPr/>
        </p:nvSpPr>
        <p:spPr>
          <a:xfrm>
            <a:off x="1842868" y="2798058"/>
            <a:ext cx="9566031" cy="1261884"/>
          </a:xfrm>
          <a:prstGeom prst="rect">
            <a:avLst/>
          </a:prstGeom>
          <a:noFill/>
        </p:spPr>
        <p:txBody>
          <a:bodyPr wrap="square" rtlCol="0">
            <a:spAutoFit/>
          </a:bodyPr>
          <a:lstStyle/>
          <a:p>
            <a:r>
              <a:rPr lang="en-US" sz="3800" b="1" dirty="0">
                <a:solidFill>
                  <a:schemeClr val="bg1"/>
                </a:solidFill>
                <a:latin typeface="D-DIN" panose="020B0504030202030204" pitchFamily="34" charset="0"/>
              </a:rPr>
              <a:t>nOPV2: An Innovative Tool for cVDPV2 Outbreak Response</a:t>
            </a:r>
            <a:endParaRPr lang="en-GB" sz="3800" b="1" dirty="0">
              <a:solidFill>
                <a:schemeClr val="bg1"/>
              </a:solidFill>
              <a:latin typeface="D-DIN" panose="020B0504030202030204" pitchFamily="34" charset="0"/>
            </a:endParaRPr>
          </a:p>
        </p:txBody>
      </p:sp>
      <p:sp>
        <p:nvSpPr>
          <p:cNvPr id="3" name="Slide Number Placeholder 2">
            <a:extLst>
              <a:ext uri="{FF2B5EF4-FFF2-40B4-BE49-F238E27FC236}">
                <a16:creationId xmlns:a16="http://schemas.microsoft.com/office/drawing/2014/main" id="{83AF6A40-2637-4BCD-963E-785B3D301135}"/>
              </a:ext>
            </a:extLst>
          </p:cNvPr>
          <p:cNvSpPr>
            <a:spLocks noGrp="1"/>
          </p:cNvSpPr>
          <p:nvPr>
            <p:ph type="sldNum" sz="quarter" idx="12"/>
          </p:nvPr>
        </p:nvSpPr>
        <p:spPr>
          <a:xfrm>
            <a:off x="8633742" y="6327614"/>
            <a:ext cx="2743200" cy="365125"/>
          </a:xfrm>
        </p:spPr>
        <p:txBody>
          <a:bodyPr/>
          <a:lstStyle/>
          <a:p>
            <a:pPr>
              <a:defRPr/>
            </a:pPr>
            <a:fld id="{9B8F7D12-62DE-453E-A7D6-231232E39030}" type="slidenum">
              <a:rPr lang="en-US" smtClean="0">
                <a:solidFill>
                  <a:schemeClr val="bg1"/>
                </a:solidFill>
                <a:latin typeface="D-DIN" panose="020B0504030202030204" pitchFamily="34" charset="0"/>
              </a:rPr>
              <a:pPr>
                <a:defRPr/>
              </a:pPr>
              <a:t>3</a:t>
            </a:fld>
            <a:endParaRPr lang="en-US" dirty="0">
              <a:solidFill>
                <a:schemeClr val="bg1"/>
              </a:solidFill>
              <a:latin typeface="D-DIN" panose="020B0504030202030204" pitchFamily="34" charset="0"/>
            </a:endParaRPr>
          </a:p>
        </p:txBody>
      </p:sp>
    </p:spTree>
    <p:extLst>
      <p:ext uri="{BB962C8B-B14F-4D97-AF65-F5344CB8AC3E}">
        <p14:creationId xmlns:p14="http://schemas.microsoft.com/office/powerpoint/2010/main" val="1445908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782246-8CF3-484D-9646-E0653B36BE17}"/>
              </a:ext>
            </a:extLst>
          </p:cNvPr>
          <p:cNvSpPr>
            <a:spLocks noGrp="1"/>
          </p:cNvSpPr>
          <p:nvPr>
            <p:ph type="sldNum" sz="quarter" idx="12"/>
          </p:nvPr>
        </p:nvSpPr>
        <p:spPr/>
        <p:txBody>
          <a:bodyPr/>
          <a:lstStyle/>
          <a:p>
            <a:pPr>
              <a:defRPr/>
            </a:pPr>
            <a:fld id="{9B8F7D12-62DE-453E-A7D6-231232E39030}" type="slidenum">
              <a:rPr lang="en-US">
                <a:latin typeface="D-DIN" panose="020B0504030202030204" pitchFamily="34" charset="0"/>
              </a:rPr>
              <a:pPr>
                <a:defRPr/>
              </a:pPr>
              <a:t>4</a:t>
            </a:fld>
            <a:endParaRPr lang="en-US" dirty="0">
              <a:latin typeface="D-DIN" panose="020B0504030202030204" pitchFamily="34" charset="0"/>
            </a:endParaRPr>
          </a:p>
        </p:txBody>
      </p:sp>
      <p:sp>
        <p:nvSpPr>
          <p:cNvPr id="8" name="TextBox 7"/>
          <p:cNvSpPr txBox="1"/>
          <p:nvPr/>
        </p:nvSpPr>
        <p:spPr>
          <a:xfrm>
            <a:off x="554636" y="278979"/>
            <a:ext cx="10359170" cy="1077218"/>
          </a:xfrm>
          <a:prstGeom prst="rect">
            <a:avLst/>
          </a:prstGeom>
          <a:noFill/>
        </p:spPr>
        <p:txBody>
          <a:bodyPr wrap="square" rtlCol="0">
            <a:spAutoFit/>
          </a:bodyPr>
          <a:lstStyle/>
          <a:p>
            <a:r>
              <a:rPr lang="en-US" sz="3200" b="1" dirty="0">
                <a:solidFill>
                  <a:srgbClr val="0D4D95"/>
                </a:solidFill>
                <a:latin typeface="D-DIN" panose="020B0504030202030204" pitchFamily="34" charset="0"/>
              </a:rPr>
              <a:t>The Need for nOPV2: Circulating Vaccine-Derived Poliovirus (cVDPV)</a:t>
            </a:r>
          </a:p>
        </p:txBody>
      </p:sp>
      <p:sp>
        <p:nvSpPr>
          <p:cNvPr id="15" name="Rectangle 14">
            <a:extLst>
              <a:ext uri="{FF2B5EF4-FFF2-40B4-BE49-F238E27FC236}">
                <a16:creationId xmlns:a16="http://schemas.microsoft.com/office/drawing/2014/main" id="{8B61D8F3-8EE7-4086-B302-4E938A6FB74F}"/>
              </a:ext>
            </a:extLst>
          </p:cNvPr>
          <p:cNvSpPr/>
          <p:nvPr/>
        </p:nvSpPr>
        <p:spPr>
          <a:xfrm>
            <a:off x="7989497" y="1863246"/>
            <a:ext cx="3985406" cy="3970318"/>
          </a:xfrm>
          <a:prstGeom prst="rect">
            <a:avLst/>
          </a:prstGeom>
        </p:spPr>
        <p:txBody>
          <a:bodyPr wrap="square">
            <a:spAutoFit/>
          </a:bodyPr>
          <a:lstStyle/>
          <a:p>
            <a:pPr defTabSz="457200">
              <a:defRPr/>
            </a:pPr>
            <a:r>
              <a:rPr lang="en-US" b="1" dirty="0">
                <a:latin typeface="D-DIN" panose="020B0504030202030204" pitchFamily="34" charset="0"/>
                <a:cs typeface="Arial" pitchFamily="34" charset="0"/>
              </a:rPr>
              <a:t>Circulating vaccine-derived polioviruses (cVDPVs) </a:t>
            </a:r>
            <a:r>
              <a:rPr lang="en-US" dirty="0">
                <a:latin typeface="D-DIN" panose="020B0504030202030204" pitchFamily="34" charset="0"/>
                <a:cs typeface="Arial" pitchFamily="34" charset="0"/>
              </a:rPr>
              <a:t>occur when the weakened strain of the poliovirus contained in the oral polio vaccine (OPV) circulates among children in under-immunized communities for a long time, and genetically reverts to a form that causes paralysis</a:t>
            </a:r>
          </a:p>
          <a:p>
            <a:pPr marL="285750" indent="-285750" defTabSz="457200">
              <a:buFont typeface="Arial" panose="020B0604020202020204" pitchFamily="34" charset="0"/>
              <a:buChar char="•"/>
              <a:defRPr/>
            </a:pPr>
            <a:endParaRPr lang="en-US" dirty="0">
              <a:latin typeface="D-DIN" panose="020B0504030202030204" pitchFamily="34" charset="0"/>
              <a:cs typeface="Arial" pitchFamily="34" charset="0"/>
            </a:endParaRPr>
          </a:p>
          <a:p>
            <a:pPr defTabSz="457200">
              <a:defRPr/>
            </a:pPr>
            <a:endParaRPr lang="en-US" dirty="0">
              <a:latin typeface="D-DIN" panose="020B0504030202030204" pitchFamily="34" charset="0"/>
              <a:cs typeface="Arial" pitchFamily="34" charset="0"/>
            </a:endParaRPr>
          </a:p>
          <a:p>
            <a:pPr defTabSz="457200">
              <a:defRPr/>
            </a:pPr>
            <a:r>
              <a:rPr lang="en-US" dirty="0">
                <a:latin typeface="D-DIN" panose="020B0504030202030204" pitchFamily="34" charset="0"/>
                <a:cs typeface="Arial" pitchFamily="34" charset="0"/>
              </a:rPr>
              <a:t>The frequency and scope of cVDPV outbreaks, particularly cVDPV type 2 (cVDPV2), have increased in recent years. </a:t>
            </a:r>
          </a:p>
        </p:txBody>
      </p:sp>
      <p:sp>
        <p:nvSpPr>
          <p:cNvPr id="5" name="TextBox 4">
            <a:extLst>
              <a:ext uri="{FF2B5EF4-FFF2-40B4-BE49-F238E27FC236}">
                <a16:creationId xmlns:a16="http://schemas.microsoft.com/office/drawing/2014/main" id="{75127F0C-9F0C-47A7-A933-5B553047545B}"/>
              </a:ext>
            </a:extLst>
          </p:cNvPr>
          <p:cNvSpPr txBox="1"/>
          <p:nvPr/>
        </p:nvSpPr>
        <p:spPr>
          <a:xfrm>
            <a:off x="3105840" y="5899768"/>
            <a:ext cx="3586461" cy="369332"/>
          </a:xfrm>
          <a:prstGeom prst="rect">
            <a:avLst/>
          </a:prstGeom>
          <a:noFill/>
        </p:spPr>
        <p:txBody>
          <a:bodyPr wrap="square" rtlCol="0">
            <a:spAutoFit/>
          </a:bodyPr>
          <a:lstStyle/>
          <a:p>
            <a:r>
              <a:rPr lang="en-US" b="1" dirty="0">
                <a:solidFill>
                  <a:srgbClr val="F2F2F2"/>
                </a:solidFill>
                <a:latin typeface="D-DIN" panose="020B0504030202030204" pitchFamily="34" charset="0"/>
              </a:rPr>
              <a:t>Spread of cVDPV2 cases, 2019</a:t>
            </a:r>
            <a:endParaRPr lang="en-GB" b="1" dirty="0">
              <a:solidFill>
                <a:srgbClr val="F2F2F2"/>
              </a:solidFill>
              <a:latin typeface="D-DIN" panose="020B0504030202030204" pitchFamily="34" charset="0"/>
            </a:endParaRPr>
          </a:p>
        </p:txBody>
      </p:sp>
      <p:pic>
        <p:nvPicPr>
          <p:cNvPr id="4" name="Picture 3" descr="Map&#10;&#10;Description automatically generated">
            <a:extLst>
              <a:ext uri="{FF2B5EF4-FFF2-40B4-BE49-F238E27FC236}">
                <a16:creationId xmlns:a16="http://schemas.microsoft.com/office/drawing/2014/main" id="{666FBD76-1BCE-42ED-ADDA-16332E33B398}"/>
              </a:ext>
            </a:extLst>
          </p:cNvPr>
          <p:cNvPicPr>
            <a:picLocks noChangeAspect="1"/>
          </p:cNvPicPr>
          <p:nvPr/>
        </p:nvPicPr>
        <p:blipFill>
          <a:blip r:embed="rId3">
            <a:clrChange>
              <a:clrFrom>
                <a:srgbClr val="CFE6FF"/>
              </a:clrFrom>
              <a:clrTo>
                <a:srgbClr val="CFE6FF">
                  <a:alpha val="0"/>
                </a:srgbClr>
              </a:clrTo>
            </a:clrChange>
            <a:duotone>
              <a:prstClr val="black"/>
              <a:schemeClr val="accent1">
                <a:lumMod val="20000"/>
                <a:lumOff val="80000"/>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1509891" y="89029"/>
            <a:ext cx="10830354" cy="6768971"/>
          </a:xfrm>
          <a:prstGeom prst="rect">
            <a:avLst/>
          </a:prstGeom>
        </p:spPr>
      </p:pic>
      <p:sp>
        <p:nvSpPr>
          <p:cNvPr id="6" name="TextBox 5">
            <a:extLst>
              <a:ext uri="{FF2B5EF4-FFF2-40B4-BE49-F238E27FC236}">
                <a16:creationId xmlns:a16="http://schemas.microsoft.com/office/drawing/2014/main" id="{F659D888-1356-4311-8076-2FC5EA5DB9E2}"/>
              </a:ext>
            </a:extLst>
          </p:cNvPr>
          <p:cNvSpPr txBox="1"/>
          <p:nvPr/>
        </p:nvSpPr>
        <p:spPr>
          <a:xfrm>
            <a:off x="1909222" y="6460260"/>
            <a:ext cx="5979695" cy="338554"/>
          </a:xfrm>
          <a:prstGeom prst="rect">
            <a:avLst/>
          </a:prstGeom>
          <a:noFill/>
        </p:spPr>
        <p:txBody>
          <a:bodyPr wrap="square" rtlCol="0">
            <a:spAutoFit/>
          </a:bodyPr>
          <a:lstStyle/>
          <a:p>
            <a:r>
              <a:rPr lang="en-US" sz="1600" b="1" dirty="0">
                <a:solidFill>
                  <a:schemeClr val="tx1">
                    <a:lumMod val="65000"/>
                    <a:lumOff val="35000"/>
                  </a:schemeClr>
                </a:solidFill>
                <a:latin typeface="D-DIN" panose="020B0504030202030204" pitchFamily="34" charset="0"/>
              </a:rPr>
              <a:t>Global Spread of cVDPV2 cases, 1 Jan – 25 November 2020 </a:t>
            </a:r>
            <a:endParaRPr lang="fr-FR" sz="1600" b="1" dirty="0">
              <a:solidFill>
                <a:schemeClr val="tx1">
                  <a:lumMod val="65000"/>
                  <a:lumOff val="35000"/>
                </a:schemeClr>
              </a:solidFill>
              <a:latin typeface="D-DIN" panose="020B0504030202030204" pitchFamily="34" charset="0"/>
            </a:endParaRPr>
          </a:p>
        </p:txBody>
      </p:sp>
    </p:spTree>
    <p:extLst>
      <p:ext uri="{BB962C8B-B14F-4D97-AF65-F5344CB8AC3E}">
        <p14:creationId xmlns:p14="http://schemas.microsoft.com/office/powerpoint/2010/main" val="3791734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782246-8CF3-484D-9646-E0653B36BE17}"/>
              </a:ext>
            </a:extLst>
          </p:cNvPr>
          <p:cNvSpPr>
            <a:spLocks noGrp="1"/>
          </p:cNvSpPr>
          <p:nvPr>
            <p:ph type="sldNum" sz="quarter" idx="12"/>
          </p:nvPr>
        </p:nvSpPr>
        <p:spPr/>
        <p:txBody>
          <a:bodyPr/>
          <a:lstStyle/>
          <a:p>
            <a:pPr>
              <a:defRPr/>
            </a:pPr>
            <a:fld id="{9B8F7D12-62DE-453E-A7D6-231232E39030}" type="slidenum">
              <a:rPr lang="en-US" smtClean="0">
                <a:latin typeface="D-DIN" panose="020B0504030202030204" pitchFamily="34" charset="0"/>
              </a:rPr>
              <a:pPr>
                <a:defRPr/>
              </a:pPr>
              <a:t>5</a:t>
            </a:fld>
            <a:endParaRPr lang="en-US" dirty="0">
              <a:latin typeface="D-DIN" panose="020B0504030202030204" pitchFamily="34" charset="0"/>
            </a:endParaRPr>
          </a:p>
        </p:txBody>
      </p:sp>
      <p:sp>
        <p:nvSpPr>
          <p:cNvPr id="8" name="TextBox 7">
            <a:extLst>
              <a:ext uri="{FF2B5EF4-FFF2-40B4-BE49-F238E27FC236}">
                <a16:creationId xmlns:a16="http://schemas.microsoft.com/office/drawing/2014/main" id="{C45CD53C-E44B-4EC7-A293-F4FBE00CEEB8}"/>
              </a:ext>
            </a:extLst>
          </p:cNvPr>
          <p:cNvSpPr txBox="1"/>
          <p:nvPr/>
        </p:nvSpPr>
        <p:spPr bwMode="auto">
          <a:xfrm>
            <a:off x="7520458" y="1597294"/>
            <a:ext cx="4047788" cy="315471"/>
          </a:xfrm>
          <a:prstGeom prst="rect">
            <a:avLst/>
          </a:prstGeom>
          <a:noFill/>
          <a:ln w="28575">
            <a:noFill/>
            <a:miter lim="800000"/>
            <a:headEnd/>
            <a:tailEnd/>
          </a:ln>
          <a:effectLst/>
        </p:spPr>
        <p:txBody>
          <a:bodyPr vert="horz" wrap="square" lIns="68580" tIns="34290" rIns="68580" bIns="34290" numCol="1" rtlCol="0" anchor="t" anchorCtr="0" compatLnSpc="1">
            <a:prstTxWarp prst="textNoShape">
              <a:avLst/>
            </a:prstTxWarp>
            <a:spAutoFit/>
          </a:bodyPr>
          <a:lstStyle/>
          <a:p>
            <a:pPr marL="0" marR="0" lvl="0" indent="0" algn="ctr" defTabSz="685800" rtl="0" eaLnBrk="1" fontAlgn="base" latinLnBrk="0" hangingPunct="1">
              <a:lnSpc>
                <a:spcPct val="100000"/>
              </a:lnSpc>
              <a:spcBef>
                <a:spcPct val="20000"/>
              </a:spcBef>
              <a:spcAft>
                <a:spcPct val="0"/>
              </a:spcAft>
              <a:buClrTx/>
              <a:buSzPct val="75000"/>
              <a:buFontTx/>
              <a:buNone/>
              <a:tabLst/>
              <a:defRPr/>
            </a:pPr>
            <a:r>
              <a:rPr lang="en-US" sz="1600" b="1" dirty="0">
                <a:solidFill>
                  <a:srgbClr val="0D4D95"/>
                </a:solidFill>
                <a:latin typeface="D-DIN" panose="020B0504030202030204" pitchFamily="34" charset="0"/>
                <a:cs typeface="Arial" pitchFamily="34" charset="0"/>
              </a:rPr>
              <a:t>nOPV2 Genome with modifications</a:t>
            </a:r>
          </a:p>
        </p:txBody>
      </p:sp>
      <p:pic>
        <p:nvPicPr>
          <p:cNvPr id="16" name="Picture 15">
            <a:extLst>
              <a:ext uri="{FF2B5EF4-FFF2-40B4-BE49-F238E27FC236}">
                <a16:creationId xmlns:a16="http://schemas.microsoft.com/office/drawing/2014/main" id="{35B24678-AE3C-4371-BC6C-C847CA3B4445}"/>
              </a:ext>
            </a:extLst>
          </p:cNvPr>
          <p:cNvPicPr>
            <a:picLocks noChangeAspect="1"/>
          </p:cNvPicPr>
          <p:nvPr/>
        </p:nvPicPr>
        <p:blipFill rotWithShape="1">
          <a:blip r:embed="rId3">
            <a:clrChange>
              <a:clrFrom>
                <a:srgbClr val="FFFFFF"/>
              </a:clrFrom>
              <a:clrTo>
                <a:srgbClr val="FFFFFF">
                  <a:alpha val="0"/>
                </a:srgbClr>
              </a:clrTo>
            </a:clrChange>
          </a:blip>
          <a:srcRect r="14373"/>
          <a:stretch/>
        </p:blipFill>
        <p:spPr>
          <a:xfrm>
            <a:off x="7186756" y="2091132"/>
            <a:ext cx="4715193" cy="3086307"/>
          </a:xfrm>
          <a:prstGeom prst="rect">
            <a:avLst/>
          </a:prstGeom>
        </p:spPr>
      </p:pic>
      <p:sp>
        <p:nvSpPr>
          <p:cNvPr id="17" name="TextBox 16">
            <a:extLst>
              <a:ext uri="{FF2B5EF4-FFF2-40B4-BE49-F238E27FC236}">
                <a16:creationId xmlns:a16="http://schemas.microsoft.com/office/drawing/2014/main" id="{6734300E-B09E-422D-8A53-A91FD7EE35E7}"/>
              </a:ext>
            </a:extLst>
          </p:cNvPr>
          <p:cNvSpPr txBox="1"/>
          <p:nvPr/>
        </p:nvSpPr>
        <p:spPr bwMode="auto">
          <a:xfrm>
            <a:off x="7520458" y="5286286"/>
            <a:ext cx="4047788" cy="992579"/>
          </a:xfrm>
          <a:prstGeom prst="rect">
            <a:avLst/>
          </a:prstGeom>
          <a:noFill/>
          <a:ln w="28575">
            <a:noFill/>
            <a:miter lim="800000"/>
            <a:headEnd/>
            <a:tailEnd/>
          </a:ln>
          <a:effectLst/>
        </p:spPr>
        <p:txBody>
          <a:bodyPr vert="horz" wrap="square" lIns="68580" tIns="34290" rIns="68580" bIns="34290" numCol="1" rtlCol="0" anchor="t" anchorCtr="0" compatLnSpc="1">
            <a:prstTxWarp prst="textNoShape">
              <a:avLst/>
            </a:prstTxWarp>
            <a:spAutoFit/>
          </a:bodyPr>
          <a:lstStyle/>
          <a:p>
            <a:r>
              <a:rPr lang="en-US" sz="1200" b="1" dirty="0">
                <a:latin typeface="D-DIN" panose="020B0504030202030204" pitchFamily="34" charset="0"/>
              </a:rPr>
              <a:t>Relevant publication on the nOPV2 Modifications and Source of this photo</a:t>
            </a:r>
            <a:r>
              <a:rPr lang="en-US" sz="1200" dirty="0">
                <a:latin typeface="D-DIN" panose="020B0504030202030204" pitchFamily="34" charset="0"/>
              </a:rPr>
              <a:t>: Ming TY, Bujaki E, Dolan PT, Smith M, Wahid R, Konz J et al. Engineering the Live-Attenuated Polio Vaccine</a:t>
            </a:r>
          </a:p>
          <a:p>
            <a:r>
              <a:rPr lang="en-US" sz="1200" dirty="0">
                <a:latin typeface="D-DIN" panose="020B0504030202030204" pitchFamily="34" charset="0"/>
              </a:rPr>
              <a:t>to Prevent Reversion to Virulence. Cell Host and Microbe 2020; 27(5):736-751.E8 </a:t>
            </a:r>
          </a:p>
        </p:txBody>
      </p:sp>
      <p:sp>
        <p:nvSpPr>
          <p:cNvPr id="11" name="TextBox 10"/>
          <p:cNvSpPr txBox="1"/>
          <p:nvPr/>
        </p:nvSpPr>
        <p:spPr>
          <a:xfrm>
            <a:off x="679388" y="756649"/>
            <a:ext cx="11222561" cy="584775"/>
          </a:xfrm>
          <a:prstGeom prst="rect">
            <a:avLst/>
          </a:prstGeom>
          <a:noFill/>
        </p:spPr>
        <p:txBody>
          <a:bodyPr wrap="square" rtlCol="0">
            <a:spAutoFit/>
          </a:bodyPr>
          <a:lstStyle/>
          <a:p>
            <a:r>
              <a:rPr lang="en-AU" sz="3200" b="1" dirty="0">
                <a:solidFill>
                  <a:srgbClr val="0D4D95"/>
                </a:solidFill>
                <a:latin typeface="D-DIN" panose="020B0504030202030204" pitchFamily="34" charset="0"/>
              </a:rPr>
              <a:t>The need for nOPV2: A New Tool for cVDPV2 Outbreak Response</a:t>
            </a:r>
          </a:p>
        </p:txBody>
      </p:sp>
      <p:sp>
        <p:nvSpPr>
          <p:cNvPr id="7" name="TextBox 6"/>
          <p:cNvSpPr txBox="1"/>
          <p:nvPr/>
        </p:nvSpPr>
        <p:spPr>
          <a:xfrm>
            <a:off x="679389" y="1883469"/>
            <a:ext cx="6006223" cy="4093428"/>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D-DIN" panose="020B0504030202030204" pitchFamily="34" charset="0"/>
                <a:cs typeface="Arial" panose="020B0604020202020204" pitchFamily="34" charset="0"/>
              </a:rPr>
              <a:t>The novel oral polio vaccine type 2 (nOPV2)</a:t>
            </a:r>
            <a:r>
              <a:rPr lang="en-US" sz="2000" dirty="0">
                <a:latin typeface="D-DIN" panose="020B0504030202030204" pitchFamily="34" charset="0"/>
                <a:cs typeface="Arial" panose="020B0604020202020204" pitchFamily="34" charset="0"/>
              </a:rPr>
              <a:t> is a next-generation version of the existing cVDPV2 outbreak response vaccine, mOPV2</a:t>
            </a:r>
          </a:p>
          <a:p>
            <a:pPr marL="342900" indent="-342900">
              <a:buFont typeface="Arial" panose="020B0604020202020204" pitchFamily="34" charset="0"/>
              <a:buChar char="•"/>
            </a:pPr>
            <a:endParaRPr lang="en-US" sz="2000" dirty="0">
              <a:latin typeface="D-DIN" panose="020B0504030202030204" pitchFamily="34" charset="0"/>
              <a:cs typeface="Arial" panose="020B0604020202020204" pitchFamily="34" charset="0"/>
            </a:endParaRPr>
          </a:p>
          <a:p>
            <a:pPr marL="342900" indent="-342900">
              <a:buFont typeface="Arial" panose="020B0604020202020204" pitchFamily="34" charset="0"/>
              <a:buChar char="•"/>
            </a:pPr>
            <a:r>
              <a:rPr lang="en-GB" sz="2000" dirty="0">
                <a:latin typeface="D-DIN" panose="020B0504030202030204" pitchFamily="34" charset="0"/>
                <a:ea typeface="Calibri" panose="020F0502020204030204" pitchFamily="34" charset="0"/>
                <a:cs typeface="Arial" panose="020B0604020202020204" pitchFamily="34" charset="0"/>
              </a:rPr>
              <a:t>nOPV2 has been in development for nearly 10 years</a:t>
            </a:r>
          </a:p>
          <a:p>
            <a:pPr marL="342900" indent="-342900">
              <a:buFont typeface="Arial" panose="020B0604020202020204" pitchFamily="34" charset="0"/>
              <a:buChar char="•"/>
            </a:pPr>
            <a:endParaRPr lang="en-GB" sz="2000" dirty="0">
              <a:latin typeface="D-DIN" panose="020B050403020203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GB" sz="2000" dirty="0">
                <a:effectLst/>
                <a:latin typeface="D-DIN" panose="020B0504030202030204" pitchFamily="34" charset="0"/>
                <a:ea typeface="Calibri" panose="020F0502020204030204" pitchFamily="34" charset="0"/>
                <a:cs typeface="Arial" panose="020B0604020202020204" pitchFamily="34" charset="0"/>
              </a:rPr>
              <a:t>Clinical trials have shown that nOPV2 provides comparable protection against type 2 poliovirus while being more genetically stable and therefore less likely to revert to a form that can cause paralysis</a:t>
            </a:r>
            <a:r>
              <a:rPr lang="en-GB" sz="2000" dirty="0">
                <a:latin typeface="D-DIN" panose="020B0504030202030204" pitchFamily="34" charset="0"/>
                <a:ea typeface="Calibri" panose="020F0502020204030204" pitchFamily="34" charset="0"/>
                <a:cs typeface="Arial" panose="020B0604020202020204" pitchFamily="34" charset="0"/>
              </a:rPr>
              <a:t> in under-immunized communities. </a:t>
            </a:r>
            <a:r>
              <a:rPr lang="en-GB" sz="2000" b="1" dirty="0">
                <a:latin typeface="D-DIN" panose="020B0504030202030204" pitchFamily="34" charset="0"/>
                <a:ea typeface="Calibri" panose="020F0502020204030204" pitchFamily="34" charset="0"/>
                <a:cs typeface="Arial" panose="020B0604020202020204" pitchFamily="34" charset="0"/>
              </a:rPr>
              <a:t>This means that nOPV2 could help stop the spread of cVDPV2 outbreaks</a:t>
            </a:r>
            <a:r>
              <a:rPr lang="en-GB" sz="2000" dirty="0">
                <a:latin typeface="D-DIN" panose="020B0504030202030204" pitchFamily="34" charset="0"/>
                <a:ea typeface="Calibri" panose="020F0502020204030204" pitchFamily="34" charset="0"/>
                <a:cs typeface="Arial" panose="020B0604020202020204" pitchFamily="34" charset="0"/>
              </a:rPr>
              <a:t>.</a:t>
            </a:r>
            <a:endParaRPr lang="en-GB" sz="2000" dirty="0">
              <a:effectLst/>
              <a:latin typeface="D-DIN" panose="020B0504030202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4542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E33E88-A651-44E6-A0A0-C2F82178E8D2}"/>
              </a:ext>
            </a:extLst>
          </p:cNvPr>
          <p:cNvSpPr>
            <a:spLocks noGrp="1"/>
          </p:cNvSpPr>
          <p:nvPr>
            <p:ph type="sldNum" sz="quarter" idx="12"/>
          </p:nvPr>
        </p:nvSpPr>
        <p:spPr/>
        <p:txBody>
          <a:bodyPr/>
          <a:lstStyle/>
          <a:p>
            <a:pPr>
              <a:defRPr/>
            </a:pPr>
            <a:fld id="{9B8F7D12-62DE-453E-A7D6-231232E39030}" type="slidenum">
              <a:rPr lang="en-US" smtClean="0">
                <a:latin typeface="D-DIN" panose="020B0504030202030204" pitchFamily="34" charset="0"/>
              </a:rPr>
              <a:pPr>
                <a:defRPr/>
              </a:pPr>
              <a:t>6</a:t>
            </a:fld>
            <a:endParaRPr lang="en-US" dirty="0">
              <a:latin typeface="D-DIN" panose="020B0504030202030204" pitchFamily="34" charset="0"/>
            </a:endParaRPr>
          </a:p>
        </p:txBody>
      </p:sp>
      <p:sp>
        <p:nvSpPr>
          <p:cNvPr id="4" name="TextBox 3">
            <a:extLst>
              <a:ext uri="{FF2B5EF4-FFF2-40B4-BE49-F238E27FC236}">
                <a16:creationId xmlns:a16="http://schemas.microsoft.com/office/drawing/2014/main" id="{61EC10B7-6FE9-4F2A-811C-B0D13C60FE82}"/>
              </a:ext>
            </a:extLst>
          </p:cNvPr>
          <p:cNvSpPr txBox="1"/>
          <p:nvPr/>
        </p:nvSpPr>
        <p:spPr>
          <a:xfrm>
            <a:off x="129300" y="422971"/>
            <a:ext cx="8658483" cy="584775"/>
          </a:xfrm>
          <a:prstGeom prst="rect">
            <a:avLst/>
          </a:prstGeom>
          <a:noFill/>
        </p:spPr>
        <p:txBody>
          <a:bodyPr wrap="square" rtlCol="0">
            <a:spAutoFit/>
          </a:bodyPr>
          <a:lstStyle/>
          <a:p>
            <a:r>
              <a:rPr lang="en-AU" sz="3200" b="1" dirty="0">
                <a:solidFill>
                  <a:srgbClr val="0D4D95"/>
                </a:solidFill>
                <a:latin typeface="D-DIN" panose="020B0504030202030204" pitchFamily="34" charset="0"/>
              </a:rPr>
              <a:t>Details on the Vaccine and its Indicated Use</a:t>
            </a:r>
          </a:p>
        </p:txBody>
      </p:sp>
      <p:sp>
        <p:nvSpPr>
          <p:cNvPr id="5" name="Rectangle 4">
            <a:extLst>
              <a:ext uri="{FF2B5EF4-FFF2-40B4-BE49-F238E27FC236}">
                <a16:creationId xmlns:a16="http://schemas.microsoft.com/office/drawing/2014/main" id="{2A4744DD-E0B4-4CBE-96AC-28A94B8729B9}"/>
              </a:ext>
            </a:extLst>
          </p:cNvPr>
          <p:cNvSpPr/>
          <p:nvPr/>
        </p:nvSpPr>
        <p:spPr>
          <a:xfrm>
            <a:off x="148056" y="1342670"/>
            <a:ext cx="7796731" cy="4182683"/>
          </a:xfrm>
          <a:prstGeom prst="rect">
            <a:avLst/>
          </a:prstGeom>
        </p:spPr>
        <p:txBody>
          <a:bodyPr wrap="square">
            <a:spAutoFit/>
          </a:bodyPr>
          <a:lstStyle/>
          <a:p>
            <a:pPr>
              <a:lnSpc>
                <a:spcPct val="90000"/>
              </a:lnSpc>
              <a:spcAft>
                <a:spcPts val="600"/>
              </a:spcAft>
            </a:pPr>
            <a:r>
              <a:rPr lang="en-US" sz="2000" b="1" dirty="0">
                <a:solidFill>
                  <a:srgbClr val="0D4D95"/>
                </a:solidFill>
                <a:latin typeface="D-DIN" panose="020B0504030202030204" pitchFamily="34" charset="0"/>
              </a:rPr>
              <a:t>Indicated Use: </a:t>
            </a:r>
            <a:r>
              <a:rPr lang="en-US" sz="2000" dirty="0">
                <a:latin typeface="D-DIN" panose="020B0504030202030204" pitchFamily="34" charset="0"/>
              </a:rPr>
              <a:t>Under the Emergency Use Listing, nOPV2 is authorized for cVDPV2 outbreak response </a:t>
            </a:r>
            <a:r>
              <a:rPr lang="en-US" sz="2000" u="sng" dirty="0">
                <a:latin typeface="D-DIN" panose="020B0504030202030204" pitchFamily="34" charset="0"/>
              </a:rPr>
              <a:t>only</a:t>
            </a:r>
            <a:r>
              <a:rPr lang="en-US" sz="2000" dirty="0">
                <a:latin typeface="D-DIN" panose="020B0504030202030204" pitchFamily="34" charset="0"/>
              </a:rPr>
              <a:t> (like mOPV2). Guidance for deployment will be provided through updated GPEI Standard Operating Procedures </a:t>
            </a:r>
          </a:p>
          <a:p>
            <a:pPr>
              <a:lnSpc>
                <a:spcPct val="90000"/>
              </a:lnSpc>
              <a:spcAft>
                <a:spcPts val="600"/>
              </a:spcAft>
            </a:pPr>
            <a:endParaRPr lang="en-US" sz="1400" dirty="0">
              <a:latin typeface="D-DIN" panose="020B0504030202030204" pitchFamily="34" charset="0"/>
            </a:endParaRPr>
          </a:p>
          <a:p>
            <a:pPr>
              <a:lnSpc>
                <a:spcPct val="90000"/>
              </a:lnSpc>
              <a:spcAft>
                <a:spcPts val="600"/>
              </a:spcAft>
            </a:pPr>
            <a:r>
              <a:rPr lang="en-US" sz="2000" b="1" dirty="0">
                <a:solidFill>
                  <a:srgbClr val="0D4D95"/>
                </a:solidFill>
                <a:latin typeface="D-DIN" panose="020B0504030202030204" pitchFamily="34" charset="0"/>
              </a:rPr>
              <a:t>Presentation: </a:t>
            </a:r>
            <a:r>
              <a:rPr lang="en-US" sz="2000" dirty="0">
                <a:latin typeface="D-DIN" panose="020B0504030202030204" pitchFamily="34" charset="0"/>
              </a:rPr>
              <a:t>50-dose vials; liquid will be similar in colour to mOPV2. Like mOPV2, nOPV2 vials will feature a vaccine vial monitor (VVM)</a:t>
            </a:r>
          </a:p>
          <a:p>
            <a:pPr>
              <a:lnSpc>
                <a:spcPct val="90000"/>
              </a:lnSpc>
              <a:spcAft>
                <a:spcPts val="600"/>
              </a:spcAft>
            </a:pPr>
            <a:endParaRPr lang="en-US" sz="1400" dirty="0">
              <a:solidFill>
                <a:srgbClr val="0D4D95"/>
              </a:solidFill>
              <a:latin typeface="D-DIN" panose="020B0504030202030204" pitchFamily="34" charset="0"/>
            </a:endParaRPr>
          </a:p>
          <a:p>
            <a:pPr>
              <a:lnSpc>
                <a:spcPct val="90000"/>
              </a:lnSpc>
              <a:spcAft>
                <a:spcPts val="600"/>
              </a:spcAft>
            </a:pPr>
            <a:r>
              <a:rPr lang="en-US" sz="2000" b="1" dirty="0">
                <a:solidFill>
                  <a:srgbClr val="0D4D95"/>
                </a:solidFill>
                <a:latin typeface="D-DIN" panose="020B0504030202030204" pitchFamily="34" charset="0"/>
              </a:rPr>
              <a:t>Administration and Dosage: </a:t>
            </a:r>
            <a:r>
              <a:rPr lang="en-US" sz="2000" dirty="0">
                <a:latin typeface="D-DIN" panose="020B0504030202030204" pitchFamily="34" charset="0"/>
              </a:rPr>
              <a:t>two drops, delivered orally</a:t>
            </a:r>
          </a:p>
          <a:p>
            <a:pPr>
              <a:lnSpc>
                <a:spcPct val="90000"/>
              </a:lnSpc>
              <a:spcAft>
                <a:spcPts val="600"/>
              </a:spcAft>
            </a:pPr>
            <a:endParaRPr lang="en-US" sz="1400" b="1" dirty="0">
              <a:solidFill>
                <a:srgbClr val="005BAA"/>
              </a:solidFill>
              <a:latin typeface="D-DIN" panose="020B0504030202030204" pitchFamily="34" charset="0"/>
            </a:endParaRPr>
          </a:p>
          <a:p>
            <a:pPr>
              <a:lnSpc>
                <a:spcPct val="90000"/>
              </a:lnSpc>
              <a:spcAft>
                <a:spcPts val="600"/>
              </a:spcAft>
            </a:pPr>
            <a:r>
              <a:rPr lang="en-US" sz="2000" b="1" dirty="0">
                <a:solidFill>
                  <a:srgbClr val="0D4D95"/>
                </a:solidFill>
                <a:latin typeface="D-DIN" panose="020B0504030202030204" pitchFamily="34" charset="0"/>
              </a:rPr>
              <a:t>Target Population: </a:t>
            </a:r>
            <a:r>
              <a:rPr lang="en-US" sz="2000" dirty="0">
                <a:latin typeface="D-DIN" panose="020B0504030202030204" pitchFamily="34" charset="0"/>
              </a:rPr>
              <a:t>Will usually be children under 5 (as with current outbreak response campaigns); however, an expanded age group may be considered if there is evidence of virus circulation among older age groups</a:t>
            </a:r>
          </a:p>
        </p:txBody>
      </p:sp>
      <p:pic>
        <p:nvPicPr>
          <p:cNvPr id="8" name="Picture 7" descr="A close up of a bottle&#10;&#10;Description automatically generated">
            <a:extLst>
              <a:ext uri="{FF2B5EF4-FFF2-40B4-BE49-F238E27FC236}">
                <a16:creationId xmlns:a16="http://schemas.microsoft.com/office/drawing/2014/main" id="{4CE5FE60-D08D-460D-B05A-97F20CA17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1052" y="0"/>
            <a:ext cx="3860948" cy="6858000"/>
          </a:xfrm>
          <a:prstGeom prst="rect">
            <a:avLst/>
          </a:prstGeom>
        </p:spPr>
      </p:pic>
      <p:sp>
        <p:nvSpPr>
          <p:cNvPr id="6" name="Slide Number Placeholder 2">
            <a:extLst>
              <a:ext uri="{FF2B5EF4-FFF2-40B4-BE49-F238E27FC236}">
                <a16:creationId xmlns:a16="http://schemas.microsoft.com/office/drawing/2014/main" id="{C579C4C3-50F3-4317-9E45-D27DE558F6FA}"/>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B8F7D12-62DE-453E-A7D6-231232E39030}" type="slidenum">
              <a:rPr lang="en-US" smtClean="0">
                <a:latin typeface="D-DIN" panose="020B0504030202030204" pitchFamily="34" charset="0"/>
              </a:rPr>
              <a:pPr>
                <a:defRPr/>
              </a:pPr>
              <a:t>6</a:t>
            </a:fld>
            <a:endParaRPr lang="en-US" dirty="0">
              <a:latin typeface="D-DIN" panose="020B0504030202030204" pitchFamily="34" charset="0"/>
            </a:endParaRPr>
          </a:p>
        </p:txBody>
      </p:sp>
    </p:spTree>
    <p:extLst>
      <p:ext uri="{BB962C8B-B14F-4D97-AF65-F5344CB8AC3E}">
        <p14:creationId xmlns:p14="http://schemas.microsoft.com/office/powerpoint/2010/main" val="2388323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E33E88-A651-44E6-A0A0-C2F82178E8D2}"/>
              </a:ext>
            </a:extLst>
          </p:cNvPr>
          <p:cNvSpPr>
            <a:spLocks noGrp="1"/>
          </p:cNvSpPr>
          <p:nvPr>
            <p:ph type="sldNum" sz="quarter" idx="12"/>
          </p:nvPr>
        </p:nvSpPr>
        <p:spPr/>
        <p:txBody>
          <a:bodyPr/>
          <a:lstStyle/>
          <a:p>
            <a:pPr>
              <a:defRPr/>
            </a:pPr>
            <a:fld id="{9B8F7D12-62DE-453E-A7D6-231232E39030}" type="slidenum">
              <a:rPr lang="en-US" smtClean="0">
                <a:latin typeface="D-DIN" panose="020B0504030202030204" pitchFamily="34" charset="0"/>
              </a:rPr>
              <a:pPr>
                <a:defRPr/>
              </a:pPr>
              <a:t>7</a:t>
            </a:fld>
            <a:endParaRPr lang="en-US" dirty="0">
              <a:latin typeface="D-DIN" panose="020B0504030202030204" pitchFamily="34" charset="0"/>
            </a:endParaRPr>
          </a:p>
        </p:txBody>
      </p:sp>
      <p:sp>
        <p:nvSpPr>
          <p:cNvPr id="4" name="TextBox 3">
            <a:extLst>
              <a:ext uri="{FF2B5EF4-FFF2-40B4-BE49-F238E27FC236}">
                <a16:creationId xmlns:a16="http://schemas.microsoft.com/office/drawing/2014/main" id="{61EC10B7-6FE9-4F2A-811C-B0D13C60FE82}"/>
              </a:ext>
            </a:extLst>
          </p:cNvPr>
          <p:cNvSpPr txBox="1"/>
          <p:nvPr/>
        </p:nvSpPr>
        <p:spPr>
          <a:xfrm>
            <a:off x="389129" y="191293"/>
            <a:ext cx="10964671" cy="584775"/>
          </a:xfrm>
          <a:prstGeom prst="rect">
            <a:avLst/>
          </a:prstGeom>
          <a:noFill/>
        </p:spPr>
        <p:txBody>
          <a:bodyPr wrap="square" rtlCol="0">
            <a:spAutoFit/>
          </a:bodyPr>
          <a:lstStyle/>
          <a:p>
            <a:r>
              <a:rPr lang="en-AU" sz="3200" b="1" dirty="0">
                <a:solidFill>
                  <a:srgbClr val="0D4D95"/>
                </a:solidFill>
                <a:latin typeface="D-DIN" panose="020B0504030202030204" pitchFamily="34" charset="0"/>
              </a:rPr>
              <a:t>Policy Guidance and Statements In Support of nOPV2</a:t>
            </a:r>
          </a:p>
        </p:txBody>
      </p:sp>
      <p:graphicFrame>
        <p:nvGraphicFramePr>
          <p:cNvPr id="22" name="Table 22">
            <a:extLst>
              <a:ext uri="{FF2B5EF4-FFF2-40B4-BE49-F238E27FC236}">
                <a16:creationId xmlns:a16="http://schemas.microsoft.com/office/drawing/2014/main" id="{8069369D-D1E5-4B5A-A66C-43DF7E0B991A}"/>
              </a:ext>
            </a:extLst>
          </p:cNvPr>
          <p:cNvGraphicFramePr>
            <a:graphicFrameLocks noGrp="1"/>
          </p:cNvGraphicFramePr>
          <p:nvPr/>
        </p:nvGraphicFramePr>
        <p:xfrm>
          <a:off x="389129" y="1082992"/>
          <a:ext cx="11802870" cy="5455920"/>
        </p:xfrm>
        <a:graphic>
          <a:graphicData uri="http://schemas.openxmlformats.org/drawingml/2006/table">
            <a:tbl>
              <a:tblPr firstRow="1" bandRow="1">
                <a:tableStyleId>{2D5ABB26-0587-4C30-8999-92F81FD0307C}</a:tableStyleId>
              </a:tblPr>
              <a:tblGrid>
                <a:gridCol w="2743814">
                  <a:extLst>
                    <a:ext uri="{9D8B030D-6E8A-4147-A177-3AD203B41FA5}">
                      <a16:colId xmlns:a16="http://schemas.microsoft.com/office/drawing/2014/main" val="3968155993"/>
                    </a:ext>
                  </a:extLst>
                </a:gridCol>
                <a:gridCol w="9059056">
                  <a:extLst>
                    <a:ext uri="{9D8B030D-6E8A-4147-A177-3AD203B41FA5}">
                      <a16:colId xmlns:a16="http://schemas.microsoft.com/office/drawing/2014/main" val="4163832305"/>
                    </a:ext>
                  </a:extLst>
                </a:gridCol>
              </a:tblGrid>
              <a:tr h="370840">
                <a:tc>
                  <a:txBody>
                    <a:bodyPr/>
                    <a:lstStyle/>
                    <a:p>
                      <a:r>
                        <a:rPr lang="en-US" sz="1800" b="1" dirty="0">
                          <a:latin typeface="D-DIN" panose="020B0504030202030204" pitchFamily="34" charset="0"/>
                        </a:rPr>
                        <a:t>WHO Executive Board</a:t>
                      </a:r>
                      <a:endParaRPr lang="fr-FR" sz="1800" b="1" dirty="0">
                        <a:latin typeface="D-DIN" panose="020B050403020203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D-DIN" panose="020B0504030202030204" pitchFamily="34" charset="0"/>
                        </a:rPr>
                        <a:t>In February 2020, </a:t>
                      </a:r>
                      <a:r>
                        <a:rPr lang="en-US" b="0" dirty="0">
                          <a:solidFill>
                            <a:schemeClr val="tx1"/>
                          </a:solidFill>
                          <a:latin typeface="D-DIN" panose="020B0504030202030204" pitchFamily="34" charset="0"/>
                        </a:rPr>
                        <a:t>the WHO Executive Board </a:t>
                      </a:r>
                      <a:r>
                        <a:rPr lang="en-US" dirty="0">
                          <a:solidFill>
                            <a:schemeClr val="tx1"/>
                          </a:solidFill>
                          <a:latin typeface="D-DIN" panose="020B0504030202030204" pitchFamily="34" charset="0"/>
                        </a:rPr>
                        <a:t>issued a formal decision urging Member States to expedite processes for authorizing the importation and use of nOPV2 on the basis of its Emergency Use Listing (EUL). (See: </a:t>
                      </a:r>
                      <a:r>
                        <a:rPr lang="en-US" dirty="0">
                          <a:latin typeface="D-DIN" panose="020B0504030202030204" pitchFamily="34" charset="0"/>
                          <a:hlinkClick r:id="rId2"/>
                        </a:rPr>
                        <a:t>WHO Executive Board Agenda Item 146.11, 7 February 2020</a:t>
                      </a:r>
                      <a:r>
                        <a:rPr lang="en-US" dirty="0">
                          <a:solidFill>
                            <a:schemeClr val="tx1"/>
                          </a:solidFill>
                          <a:latin typeface="D-DIN" panose="020B0504030202030204" pitchFamily="34" charset="0"/>
                        </a:rPr>
                        <a:t>)</a:t>
                      </a:r>
                    </a:p>
                  </a:txBody>
                  <a:tcPr>
                    <a:noFill/>
                  </a:tcPr>
                </a:tc>
                <a:extLst>
                  <a:ext uri="{0D108BD9-81ED-4DB2-BD59-A6C34878D82A}">
                    <a16:rowId xmlns:a16="http://schemas.microsoft.com/office/drawing/2014/main" val="462937939"/>
                  </a:ext>
                </a:extLst>
              </a:tr>
              <a:tr h="399516">
                <a:tc>
                  <a:txBody>
                    <a:bodyPr/>
                    <a:lstStyle/>
                    <a:p>
                      <a:r>
                        <a:rPr lang="en-US" sz="1800" b="1" dirty="0">
                          <a:latin typeface="D-DIN" panose="020B0504030202030204" pitchFamily="34" charset="0"/>
                        </a:rPr>
                        <a:t>WHO Strategic Advisory Group of Experts on Immunization (SAGE)</a:t>
                      </a:r>
                      <a:endParaRPr lang="fr-FR" sz="1800" b="1" dirty="0">
                        <a:latin typeface="D-DIN" panose="020B0504030202030204" pitchFamily="34" charset="0"/>
                      </a:endParaRPr>
                    </a:p>
                  </a:txBody>
                  <a:tcPr>
                    <a:noFill/>
                  </a:tcPr>
                </a:tc>
                <a:tc>
                  <a:txBody>
                    <a:bodyPr/>
                    <a:lstStyle/>
                    <a:p>
                      <a:pPr marL="0" indent="0">
                        <a:spcAft>
                          <a:spcPts val="600"/>
                        </a:spcAft>
                        <a:buFont typeface="Arial" panose="020B0604020202020204" pitchFamily="34" charset="0"/>
                        <a:buNone/>
                      </a:pPr>
                      <a:r>
                        <a:rPr lang="en-US" b="1" dirty="0">
                          <a:solidFill>
                            <a:schemeClr val="tx1"/>
                          </a:solidFill>
                          <a:latin typeface="D-DIN" panose="020B0504030202030204" pitchFamily="34" charset="0"/>
                        </a:rPr>
                        <a:t>At their October 2019 meeting, </a:t>
                      </a:r>
                      <a:r>
                        <a:rPr lang="en-US" b="0" dirty="0">
                          <a:solidFill>
                            <a:schemeClr val="tx1"/>
                          </a:solidFill>
                          <a:latin typeface="D-DIN" panose="020B0504030202030204" pitchFamily="34" charset="0"/>
                        </a:rPr>
                        <a:t>the WHO SAGE </a:t>
                      </a:r>
                      <a:r>
                        <a:rPr lang="en-US" dirty="0">
                          <a:solidFill>
                            <a:schemeClr val="tx1"/>
                          </a:solidFill>
                          <a:latin typeface="D-DIN" panose="020B0504030202030204" pitchFamily="34" charset="0"/>
                        </a:rPr>
                        <a:t>endorsed the  accelerated clinical development of nOPV2 and its assessment under the EUL procedure. (See:</a:t>
                      </a:r>
                      <a:r>
                        <a:rPr lang="en-US" dirty="0">
                          <a:latin typeface="D-DIN" panose="020B0504030202030204" pitchFamily="34" charset="0"/>
                        </a:rPr>
                        <a:t> </a:t>
                      </a:r>
                      <a:r>
                        <a:rPr lang="en-US" dirty="0">
                          <a:latin typeface="D-DIN" panose="020B0504030202030204" pitchFamily="34" charset="0"/>
                          <a:hlinkClick r:id="rId3"/>
                        </a:rPr>
                        <a:t>WHO Weekly Epidemiological Record 9447</a:t>
                      </a:r>
                      <a:r>
                        <a:rPr lang="en-US" dirty="0">
                          <a:solidFill>
                            <a:schemeClr val="tx1"/>
                          </a:solidFill>
                          <a:latin typeface="D-DIN" panose="020B0504030202030204" pitchFamily="34" charset="0"/>
                        </a:rPr>
                        <a:t>)</a:t>
                      </a:r>
                    </a:p>
                    <a:p>
                      <a:pPr marL="0" indent="0">
                        <a:spcAft>
                          <a:spcPts val="600"/>
                        </a:spcAft>
                        <a:buFont typeface="Arial" panose="020B0604020202020204" pitchFamily="34" charset="0"/>
                        <a:buNone/>
                      </a:pPr>
                      <a:r>
                        <a:rPr lang="en-US" b="1" dirty="0">
                          <a:solidFill>
                            <a:schemeClr val="tx1"/>
                          </a:solidFill>
                          <a:latin typeface="D-DIN" panose="020B0504030202030204" pitchFamily="34" charset="0"/>
                        </a:rPr>
                        <a:t>At their April 2020 meeting, </a:t>
                      </a:r>
                      <a:r>
                        <a:rPr lang="en-US" b="0" dirty="0">
                          <a:solidFill>
                            <a:schemeClr val="tx1"/>
                          </a:solidFill>
                          <a:latin typeface="D-DIN" panose="020B0504030202030204" pitchFamily="34" charset="0"/>
                        </a:rPr>
                        <a:t>the WHO SAGE </a:t>
                      </a:r>
                      <a:r>
                        <a:rPr lang="en-US" dirty="0">
                          <a:solidFill>
                            <a:schemeClr val="tx1"/>
                          </a:solidFill>
                          <a:latin typeface="D-DIN" panose="020B0504030202030204" pitchFamily="34" charset="0"/>
                        </a:rPr>
                        <a:t>endorsed the framework for the initial use of nOPV2 under the Emergency Use Listing. (See: </a:t>
                      </a:r>
                      <a:r>
                        <a:rPr lang="en-US" dirty="0">
                          <a:latin typeface="D-DIN" panose="020B0504030202030204" pitchFamily="34" charset="0"/>
                          <a:hlinkClick r:id="rId4"/>
                        </a:rPr>
                        <a:t>WHO Weekly Epidemiological Record 9522</a:t>
                      </a:r>
                      <a:r>
                        <a:rPr lang="en-US" dirty="0">
                          <a:solidFill>
                            <a:schemeClr val="tx1"/>
                          </a:solidFill>
                          <a:latin typeface="D-DIN" panose="020B0504030202030204" pitchFamily="34" charset="0"/>
                        </a:rPr>
                        <a:t>)</a:t>
                      </a:r>
                    </a:p>
                    <a:p>
                      <a:pPr marL="0" indent="0">
                        <a:spcAft>
                          <a:spcPts val="600"/>
                        </a:spcAft>
                        <a:buFont typeface="Arial" panose="020B0604020202020204" pitchFamily="34" charset="0"/>
                        <a:buNone/>
                      </a:pPr>
                      <a:r>
                        <a:rPr lang="en-US" b="1" dirty="0">
                          <a:solidFill>
                            <a:schemeClr val="tx1"/>
                          </a:solidFill>
                          <a:latin typeface="D-DIN" panose="020B0504030202030204" pitchFamily="34" charset="0"/>
                        </a:rPr>
                        <a:t>At their October 2020 meeting, </a:t>
                      </a:r>
                      <a:r>
                        <a:rPr lang="en-US" b="0" dirty="0">
                          <a:solidFill>
                            <a:schemeClr val="tx1"/>
                          </a:solidFill>
                          <a:latin typeface="D-DIN" panose="020B0504030202030204" pitchFamily="34" charset="0"/>
                        </a:rPr>
                        <a:t>the WHO SAGE </a:t>
                      </a:r>
                      <a:r>
                        <a:rPr lang="en-US" dirty="0">
                          <a:solidFill>
                            <a:schemeClr val="tx1"/>
                          </a:solidFill>
                          <a:latin typeface="D-DIN" panose="020B0504030202030204" pitchFamily="34" charset="0"/>
                        </a:rPr>
                        <a:t>endorsed that nOPV2 should become the vaccine of choice for cVDPV2 outbreak response following a successful initial use period. (See: </a:t>
                      </a:r>
                      <a:r>
                        <a:rPr lang="en-US" dirty="0">
                          <a:latin typeface="D-DIN" panose="020B0504030202030204" pitchFamily="34" charset="0"/>
                          <a:hlinkClick r:id="rId5"/>
                        </a:rPr>
                        <a:t>WHO Weekly Epidemiological Record 9548</a:t>
                      </a:r>
                      <a:r>
                        <a:rPr lang="en-US" dirty="0">
                          <a:solidFill>
                            <a:schemeClr val="tx1"/>
                          </a:solidFill>
                          <a:latin typeface="D-DIN" panose="020B0504030202030204" pitchFamily="34" charset="0"/>
                        </a:rPr>
                        <a:t>)</a:t>
                      </a:r>
                    </a:p>
                  </a:txBody>
                  <a:tcPr>
                    <a:noFill/>
                  </a:tcPr>
                </a:tc>
                <a:extLst>
                  <a:ext uri="{0D108BD9-81ED-4DB2-BD59-A6C34878D82A}">
                    <a16:rowId xmlns:a16="http://schemas.microsoft.com/office/drawing/2014/main" val="3635635644"/>
                  </a:ext>
                </a:extLst>
              </a:tr>
              <a:tr h="399516">
                <a:tc>
                  <a:txBody>
                    <a:bodyPr/>
                    <a:lstStyle/>
                    <a:p>
                      <a:r>
                        <a:rPr lang="en-US" sz="1800" b="1" dirty="0">
                          <a:latin typeface="D-DIN" panose="020B0504030202030204" pitchFamily="34" charset="0"/>
                        </a:rPr>
                        <a:t>26</a:t>
                      </a:r>
                      <a:r>
                        <a:rPr lang="en-US" sz="1800" b="1" baseline="30000" dirty="0">
                          <a:latin typeface="D-DIN" panose="020B0504030202030204" pitchFamily="34" charset="0"/>
                        </a:rPr>
                        <a:t>th</a:t>
                      </a:r>
                      <a:r>
                        <a:rPr lang="en-US" sz="1800" b="1" dirty="0">
                          <a:latin typeface="D-DIN" panose="020B0504030202030204" pitchFamily="34" charset="0"/>
                        </a:rPr>
                        <a:t> Polio IHR Emergency Committee</a:t>
                      </a:r>
                      <a:endParaRPr lang="fr-FR" sz="1800" b="1" dirty="0">
                        <a:latin typeface="D-DIN" panose="020B0504030202030204" pitchFamily="34" charset="0"/>
                      </a:endParaRPr>
                    </a:p>
                  </a:txBody>
                  <a:tcPr>
                    <a:noFill/>
                  </a:tcPr>
                </a:tc>
                <a:tc>
                  <a:txBody>
                    <a:bodyPr/>
                    <a:lstStyle/>
                    <a:p>
                      <a:pPr marL="0" indent="0">
                        <a:spcAft>
                          <a:spcPts val="600"/>
                        </a:spcAft>
                        <a:buFont typeface="Arial" panose="020B0604020202020204" pitchFamily="34" charset="0"/>
                        <a:buNone/>
                      </a:pPr>
                      <a:r>
                        <a:rPr lang="en-US" b="1" dirty="0">
                          <a:solidFill>
                            <a:schemeClr val="tx1"/>
                          </a:solidFill>
                          <a:latin typeface="D-DIN" panose="020B0504030202030204" pitchFamily="34" charset="0"/>
                        </a:rPr>
                        <a:t>In October 2020, the IHR Emergency Committee </a:t>
                      </a:r>
                      <a:r>
                        <a:rPr lang="en-US" dirty="0">
                          <a:solidFill>
                            <a:schemeClr val="tx1"/>
                          </a:solidFill>
                          <a:latin typeface="D-DIN" panose="020B0504030202030204" pitchFamily="34" charset="0"/>
                        </a:rPr>
                        <a:t>urged countries to consider preparing for nOPV2 use under EUL to help stop the spread of cVDPV2 (See: </a:t>
                      </a:r>
                      <a:r>
                        <a:rPr lang="en-US" dirty="0">
                          <a:solidFill>
                            <a:schemeClr val="tx1"/>
                          </a:solidFill>
                          <a:latin typeface="D-DIN" panose="020B0504030202030204" pitchFamily="34" charset="0"/>
                          <a:hlinkClick r:id="rId6"/>
                        </a:rPr>
                        <a:t>IHR Committee Statement</a:t>
                      </a:r>
                      <a:r>
                        <a:rPr lang="en-US" dirty="0">
                          <a:solidFill>
                            <a:schemeClr val="tx1"/>
                          </a:solidFill>
                          <a:latin typeface="D-DIN" panose="020B0504030202030204" pitchFamily="34" charset="0"/>
                        </a:rPr>
                        <a:t>, October 2020)</a:t>
                      </a:r>
                    </a:p>
                  </a:txBody>
                  <a:tcPr>
                    <a:noFill/>
                  </a:tcPr>
                </a:tc>
                <a:extLst>
                  <a:ext uri="{0D108BD9-81ED-4DB2-BD59-A6C34878D82A}">
                    <a16:rowId xmlns:a16="http://schemas.microsoft.com/office/drawing/2014/main" val="1727067604"/>
                  </a:ext>
                </a:extLst>
              </a:tr>
              <a:tr h="0">
                <a:tc>
                  <a:txBody>
                    <a:bodyPr/>
                    <a:lstStyle/>
                    <a:p>
                      <a:r>
                        <a:rPr lang="en-US" sz="1800" b="1" dirty="0">
                          <a:latin typeface="D-DIN" panose="020B0504030202030204" pitchFamily="34" charset="0"/>
                        </a:rPr>
                        <a:t>WHO Member States</a:t>
                      </a:r>
                      <a:endParaRPr lang="fr-FR" sz="1800" b="1" dirty="0">
                        <a:latin typeface="D-DIN" panose="020B050403020203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D-DIN" panose="020B0504030202030204" pitchFamily="34" charset="0"/>
                        </a:rPr>
                        <a:t>At the resumed 73</a:t>
                      </a:r>
                      <a:r>
                        <a:rPr lang="en-US" b="1" baseline="30000" dirty="0">
                          <a:solidFill>
                            <a:schemeClr val="tx1"/>
                          </a:solidFill>
                          <a:latin typeface="D-DIN" panose="020B0504030202030204" pitchFamily="34" charset="0"/>
                        </a:rPr>
                        <a:t>rd</a:t>
                      </a:r>
                      <a:r>
                        <a:rPr lang="en-US" b="1" dirty="0">
                          <a:solidFill>
                            <a:schemeClr val="tx1"/>
                          </a:solidFill>
                          <a:latin typeface="D-DIN" panose="020B0504030202030204" pitchFamily="34" charset="0"/>
                        </a:rPr>
                        <a:t> World Health Assembly (WHA) in November 2020</a:t>
                      </a:r>
                      <a:r>
                        <a:rPr lang="en-US" dirty="0">
                          <a:solidFill>
                            <a:schemeClr val="tx1"/>
                          </a:solidFill>
                          <a:latin typeface="D-DIN" panose="020B0504030202030204" pitchFamily="34" charset="0"/>
                        </a:rPr>
                        <a:t>, Member States throughout the African Region, as well as Argentina, Luxembourg, Malaysia, and Pakistan, expressed their commitment to responding rapidly to poliovirus outbreaks and welcomed nOPV2 as an important tool</a:t>
                      </a:r>
                      <a:endParaRPr lang="en-US" dirty="0">
                        <a:solidFill>
                          <a:srgbClr val="FF0000"/>
                        </a:solidFill>
                        <a:latin typeface="D-DIN" panose="020B0504030202030204" pitchFamily="34" charset="0"/>
                      </a:endParaRPr>
                    </a:p>
                  </a:txBody>
                  <a:tcPr>
                    <a:noFill/>
                  </a:tcPr>
                </a:tc>
                <a:extLst>
                  <a:ext uri="{0D108BD9-81ED-4DB2-BD59-A6C34878D82A}">
                    <a16:rowId xmlns:a16="http://schemas.microsoft.com/office/drawing/2014/main" val="3727299821"/>
                  </a:ext>
                </a:extLst>
              </a:tr>
            </a:tbl>
          </a:graphicData>
        </a:graphic>
      </p:graphicFrame>
    </p:spTree>
    <p:extLst>
      <p:ext uri="{BB962C8B-B14F-4D97-AF65-F5344CB8AC3E}">
        <p14:creationId xmlns:p14="http://schemas.microsoft.com/office/powerpoint/2010/main" val="4096661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D4D9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D824FC-356B-4A41-9619-B766AA3BC198}"/>
              </a:ext>
            </a:extLst>
          </p:cNvPr>
          <p:cNvSpPr txBox="1"/>
          <p:nvPr/>
        </p:nvSpPr>
        <p:spPr>
          <a:xfrm>
            <a:off x="3546845" y="3068615"/>
            <a:ext cx="5323391" cy="677108"/>
          </a:xfrm>
          <a:prstGeom prst="rect">
            <a:avLst/>
          </a:prstGeom>
          <a:noFill/>
        </p:spPr>
        <p:txBody>
          <a:bodyPr wrap="square" rtlCol="0">
            <a:spAutoFit/>
          </a:bodyPr>
          <a:lstStyle/>
          <a:p>
            <a:r>
              <a:rPr lang="en-US" sz="3800" b="1" dirty="0">
                <a:solidFill>
                  <a:schemeClr val="bg1"/>
                </a:solidFill>
                <a:latin typeface="D-DIN" panose="020B0504030202030204" pitchFamily="34" charset="0"/>
              </a:rPr>
              <a:t>Plans for </a:t>
            </a:r>
            <a:r>
              <a:rPr lang="en-US" sz="3800" b="1" dirty="0">
                <a:solidFill>
                  <a:srgbClr val="F2F2F2"/>
                </a:solidFill>
                <a:latin typeface="D-DIN" panose="020B0504030202030204" pitchFamily="34" charset="0"/>
              </a:rPr>
              <a:t>nOPV2</a:t>
            </a:r>
            <a:r>
              <a:rPr lang="en-US" sz="3800" b="1" dirty="0">
                <a:solidFill>
                  <a:srgbClr val="FF0000"/>
                </a:solidFill>
                <a:latin typeface="D-DIN" panose="020B0504030202030204" pitchFamily="34" charset="0"/>
              </a:rPr>
              <a:t> </a:t>
            </a:r>
            <a:r>
              <a:rPr lang="en-US" sz="3800" b="1" dirty="0">
                <a:solidFill>
                  <a:schemeClr val="bg1"/>
                </a:solidFill>
                <a:latin typeface="D-DIN" panose="020B0504030202030204" pitchFamily="34" charset="0"/>
              </a:rPr>
              <a:t>Rollout</a:t>
            </a:r>
            <a:endParaRPr lang="en-GB" sz="3800" b="1" dirty="0">
              <a:solidFill>
                <a:schemeClr val="bg1"/>
              </a:solidFill>
              <a:latin typeface="D-DIN" panose="020B0504030202030204" pitchFamily="34" charset="0"/>
            </a:endParaRPr>
          </a:p>
        </p:txBody>
      </p:sp>
      <p:sp>
        <p:nvSpPr>
          <p:cNvPr id="3" name="Slide Number Placeholder 2">
            <a:extLst>
              <a:ext uri="{FF2B5EF4-FFF2-40B4-BE49-F238E27FC236}">
                <a16:creationId xmlns:a16="http://schemas.microsoft.com/office/drawing/2014/main" id="{9DB2E112-D558-4967-8611-DED0A595E4CC}"/>
              </a:ext>
            </a:extLst>
          </p:cNvPr>
          <p:cNvSpPr>
            <a:spLocks noGrp="1"/>
          </p:cNvSpPr>
          <p:nvPr>
            <p:ph type="sldNum" sz="quarter" idx="12"/>
          </p:nvPr>
        </p:nvSpPr>
        <p:spPr>
          <a:xfrm>
            <a:off x="8633742" y="6327614"/>
            <a:ext cx="2743200" cy="365125"/>
          </a:xfrm>
        </p:spPr>
        <p:txBody>
          <a:bodyPr/>
          <a:lstStyle/>
          <a:p>
            <a:pPr>
              <a:defRPr/>
            </a:pPr>
            <a:fld id="{9B8F7D12-62DE-453E-A7D6-231232E39030}" type="slidenum">
              <a:rPr lang="en-US" smtClean="0">
                <a:solidFill>
                  <a:schemeClr val="bg1"/>
                </a:solidFill>
                <a:latin typeface="D-DIN" panose="020B0504030202030204" pitchFamily="34" charset="0"/>
              </a:rPr>
              <a:pPr>
                <a:defRPr/>
              </a:pPr>
              <a:t>8</a:t>
            </a:fld>
            <a:endParaRPr lang="en-US" dirty="0">
              <a:solidFill>
                <a:schemeClr val="bg1"/>
              </a:solidFill>
              <a:latin typeface="D-DIN" panose="020B0504030202030204" pitchFamily="34" charset="0"/>
            </a:endParaRPr>
          </a:p>
        </p:txBody>
      </p:sp>
    </p:spTree>
    <p:extLst>
      <p:ext uri="{BB962C8B-B14F-4D97-AF65-F5344CB8AC3E}">
        <p14:creationId xmlns:p14="http://schemas.microsoft.com/office/powerpoint/2010/main" val="3727298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782246-8CF3-484D-9646-E0653B36BE17}"/>
              </a:ext>
            </a:extLst>
          </p:cNvPr>
          <p:cNvSpPr>
            <a:spLocks noGrp="1"/>
          </p:cNvSpPr>
          <p:nvPr>
            <p:ph type="sldNum" sz="quarter" idx="12"/>
          </p:nvPr>
        </p:nvSpPr>
        <p:spPr/>
        <p:txBody>
          <a:bodyPr/>
          <a:lstStyle/>
          <a:p>
            <a:pPr>
              <a:defRPr/>
            </a:pPr>
            <a:fld id="{9B8F7D12-62DE-453E-A7D6-231232E39030}" type="slidenum">
              <a:rPr lang="en-US" smtClean="0">
                <a:latin typeface="D-DIN" panose="020B0504030202030204" pitchFamily="34" charset="0"/>
              </a:rPr>
              <a:pPr>
                <a:defRPr/>
              </a:pPr>
              <a:t>9</a:t>
            </a:fld>
            <a:endParaRPr lang="en-US" dirty="0">
              <a:latin typeface="D-DIN" panose="020B0504030202030204" pitchFamily="34" charset="0"/>
            </a:endParaRPr>
          </a:p>
        </p:txBody>
      </p:sp>
      <p:sp>
        <p:nvSpPr>
          <p:cNvPr id="41" name="Rectangle 40">
            <a:extLst>
              <a:ext uri="{FF2B5EF4-FFF2-40B4-BE49-F238E27FC236}">
                <a16:creationId xmlns:a16="http://schemas.microsoft.com/office/drawing/2014/main" id="{0C832EF0-6288-4256-BB46-C26456A22804}"/>
              </a:ext>
            </a:extLst>
          </p:cNvPr>
          <p:cNvSpPr/>
          <p:nvPr/>
        </p:nvSpPr>
        <p:spPr>
          <a:xfrm>
            <a:off x="2787117" y="2016571"/>
            <a:ext cx="3110993" cy="31330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900" dirty="0">
              <a:solidFill>
                <a:srgbClr val="9096A0"/>
              </a:solidFill>
              <a:latin typeface="Arial"/>
            </a:endParaRPr>
          </a:p>
        </p:txBody>
      </p:sp>
      <p:sp>
        <p:nvSpPr>
          <p:cNvPr id="16" name="TextBox 15">
            <a:extLst>
              <a:ext uri="{FF2B5EF4-FFF2-40B4-BE49-F238E27FC236}">
                <a16:creationId xmlns:a16="http://schemas.microsoft.com/office/drawing/2014/main" id="{F8B2D4E1-A9C0-40E4-9C32-F86C61C4502D}"/>
              </a:ext>
            </a:extLst>
          </p:cNvPr>
          <p:cNvSpPr txBox="1"/>
          <p:nvPr/>
        </p:nvSpPr>
        <p:spPr>
          <a:xfrm>
            <a:off x="574701" y="190708"/>
            <a:ext cx="11340634" cy="1077218"/>
          </a:xfrm>
          <a:prstGeom prst="rect">
            <a:avLst/>
          </a:prstGeom>
          <a:noFill/>
        </p:spPr>
        <p:txBody>
          <a:bodyPr wrap="square" rtlCol="0">
            <a:spAutoFit/>
          </a:bodyPr>
          <a:lstStyle/>
          <a:p>
            <a:r>
              <a:rPr lang="en-AU" sz="3200" b="1" dirty="0">
                <a:solidFill>
                  <a:srgbClr val="0D4D95"/>
                </a:solidFill>
                <a:latin typeface="D-DIN" panose="020B0504030202030204" pitchFamily="34" charset="0"/>
              </a:rPr>
              <a:t>Global Rollout: Making nOPV2 Available through the WHO Emergency Use Listing (EUL)</a:t>
            </a:r>
            <a:endParaRPr lang="en-AU" sz="2400" b="1" dirty="0">
              <a:solidFill>
                <a:srgbClr val="0D4D95"/>
              </a:solidFill>
              <a:latin typeface="D-DIN" panose="020B0504030202030204" pitchFamily="34" charset="0"/>
            </a:endParaRPr>
          </a:p>
        </p:txBody>
      </p:sp>
      <p:sp>
        <p:nvSpPr>
          <p:cNvPr id="2" name="TextBox 1">
            <a:extLst>
              <a:ext uri="{FF2B5EF4-FFF2-40B4-BE49-F238E27FC236}">
                <a16:creationId xmlns:a16="http://schemas.microsoft.com/office/drawing/2014/main" id="{DE6B5D37-47BE-4DDB-BEF3-9C3C5A9BC956}"/>
              </a:ext>
            </a:extLst>
          </p:cNvPr>
          <p:cNvSpPr txBox="1"/>
          <p:nvPr/>
        </p:nvSpPr>
        <p:spPr>
          <a:xfrm>
            <a:off x="627705" y="1429959"/>
            <a:ext cx="5871569" cy="2554545"/>
          </a:xfrm>
          <a:prstGeom prst="rect">
            <a:avLst/>
          </a:prstGeom>
          <a:noFill/>
        </p:spPr>
        <p:txBody>
          <a:bodyPr wrap="square" rtlCol="0">
            <a:spAutoFit/>
          </a:bodyPr>
          <a:lstStyle/>
          <a:p>
            <a:r>
              <a:rPr lang="en-US" b="1" dirty="0">
                <a:solidFill>
                  <a:srgbClr val="0D4D95"/>
                </a:solidFill>
                <a:latin typeface="D-DIN" panose="020B0504030202030204" pitchFamily="34" charset="0"/>
              </a:rPr>
              <a:t>WHAT IS THE EUL?</a:t>
            </a:r>
          </a:p>
          <a:p>
            <a:r>
              <a:rPr lang="en-US" sz="1700" dirty="0">
                <a:latin typeface="D-DIN" panose="020B0504030202030204" pitchFamily="34" charset="0"/>
              </a:rPr>
              <a:t>The EUL (Emergency Use Listing) is a </a:t>
            </a:r>
            <a:r>
              <a:rPr lang="en-US" sz="1700" b="1" dirty="0">
                <a:latin typeface="D-DIN" panose="020B0504030202030204" pitchFamily="34" charset="0"/>
              </a:rPr>
              <a:t>special rigorous and independent regulatory pathway that is available for use in Public Health Emergencies of International Concern (PHEIC) such as polio</a:t>
            </a:r>
            <a:r>
              <a:rPr lang="en-US" sz="1700" dirty="0">
                <a:latin typeface="D-DIN" panose="020B0504030202030204" pitchFamily="34" charset="0"/>
              </a:rPr>
              <a:t>. It ensures that vaccines and other medical products can be made available as soon as possible in emergency public health situations like cVDPV2 outbreaks.</a:t>
            </a:r>
          </a:p>
          <a:p>
            <a:endParaRPr lang="en-US" sz="2000" dirty="0">
              <a:latin typeface="D-DIN" panose="020B0504030202030204" pitchFamily="34" charset="0"/>
            </a:endParaRPr>
          </a:p>
          <a:p>
            <a:endParaRPr lang="en-US" sz="2000" dirty="0">
              <a:latin typeface="D-DIN" panose="020B0504030202030204" pitchFamily="34" charset="0"/>
            </a:endParaRPr>
          </a:p>
        </p:txBody>
      </p:sp>
      <p:sp>
        <p:nvSpPr>
          <p:cNvPr id="10" name="TextBox 9">
            <a:extLst>
              <a:ext uri="{FF2B5EF4-FFF2-40B4-BE49-F238E27FC236}">
                <a16:creationId xmlns:a16="http://schemas.microsoft.com/office/drawing/2014/main" id="{4DCE08FB-A908-4C14-AE50-0DFA3908D544}"/>
              </a:ext>
            </a:extLst>
          </p:cNvPr>
          <p:cNvSpPr txBox="1"/>
          <p:nvPr/>
        </p:nvSpPr>
        <p:spPr>
          <a:xfrm>
            <a:off x="608737" y="3772442"/>
            <a:ext cx="6129818" cy="2200602"/>
          </a:xfrm>
          <a:prstGeom prst="rect">
            <a:avLst/>
          </a:prstGeom>
          <a:noFill/>
        </p:spPr>
        <p:txBody>
          <a:bodyPr wrap="square">
            <a:spAutoFit/>
          </a:bodyPr>
          <a:lstStyle/>
          <a:p>
            <a:r>
              <a:rPr lang="en-US" b="1" dirty="0">
                <a:solidFill>
                  <a:srgbClr val="0D4D95"/>
                </a:solidFill>
                <a:latin typeface="D-DIN" panose="020B0504030202030204" pitchFamily="34" charset="0"/>
                <a:cs typeface="Arial" panose="020B0604020202020204" pitchFamily="34" charset="0"/>
              </a:rPr>
              <a:t>WHY IS nOPV2 BEING MADE AVAILABLE THROUGH AN EUL?</a:t>
            </a:r>
          </a:p>
          <a:p>
            <a:pPr marL="342900" indent="-342900">
              <a:buFont typeface="Arial" panose="020B0604020202020204" pitchFamily="34" charset="0"/>
              <a:buChar char="•"/>
            </a:pPr>
            <a:r>
              <a:rPr lang="en-US" sz="1700" dirty="0">
                <a:latin typeface="D-DIN" panose="020B0504030202030204" pitchFamily="34" charset="0"/>
              </a:rPr>
              <a:t>A streamlined regulatory process supported by WHO and rapid field availability to help stop the spread of cVDPV2 and prevent paralysis in children</a:t>
            </a:r>
          </a:p>
          <a:p>
            <a:pPr marL="342900" indent="-342900">
              <a:buFont typeface="Arial" panose="020B0604020202020204" pitchFamily="34" charset="0"/>
              <a:buChar char="•"/>
            </a:pPr>
            <a:r>
              <a:rPr lang="en-US" sz="1700" dirty="0">
                <a:latin typeface="D-DIN" panose="020B0504030202030204" pitchFamily="34" charset="0"/>
              </a:rPr>
              <a:t>Confidence in nOPV2’s safety and effectiveness based on clinical development and trial data</a:t>
            </a:r>
          </a:p>
          <a:p>
            <a:pPr marL="342900" indent="-342900">
              <a:buFont typeface="Arial" panose="020B0604020202020204" pitchFamily="34" charset="0"/>
              <a:buChar char="•"/>
            </a:pPr>
            <a:r>
              <a:rPr lang="en-US" sz="1700" dirty="0">
                <a:latin typeface="D-DIN" panose="020B0504030202030204" pitchFamily="34" charset="0"/>
              </a:rPr>
              <a:t>Similarities to mOPV2, a vaccine with which the GPEI has decades of experience</a:t>
            </a:r>
          </a:p>
        </p:txBody>
      </p:sp>
      <p:sp>
        <p:nvSpPr>
          <p:cNvPr id="11" name="TextBox 10">
            <a:extLst>
              <a:ext uri="{FF2B5EF4-FFF2-40B4-BE49-F238E27FC236}">
                <a16:creationId xmlns:a16="http://schemas.microsoft.com/office/drawing/2014/main" id="{B30401C1-A4E1-4502-9520-28955BB1DC10}"/>
              </a:ext>
            </a:extLst>
          </p:cNvPr>
          <p:cNvSpPr txBox="1"/>
          <p:nvPr/>
        </p:nvSpPr>
        <p:spPr>
          <a:xfrm>
            <a:off x="598170" y="6331753"/>
            <a:ext cx="9657177" cy="461665"/>
          </a:xfrm>
          <a:prstGeom prst="rect">
            <a:avLst/>
          </a:prstGeom>
          <a:noFill/>
        </p:spPr>
        <p:txBody>
          <a:bodyPr wrap="square" rtlCol="0">
            <a:spAutoFit/>
          </a:bodyPr>
          <a:lstStyle/>
          <a:p>
            <a:r>
              <a:rPr lang="en-US" sz="1200" dirty="0">
                <a:latin typeface="D-DIN" panose="020B0504030202030204" pitchFamily="34" charset="0"/>
              </a:rPr>
              <a:t>The official WHO PQ assessment of nOPV2 (pictured here) is available at: </a:t>
            </a:r>
            <a:r>
              <a:rPr lang="en-US" sz="1200" dirty="0">
                <a:latin typeface="D-DIN" panose="020B0504030202030204" pitchFamily="34" charset="0"/>
                <a:hlinkClick r:id="rId3"/>
              </a:rPr>
              <a:t>https://extranet.who.int/pqweb/sites/default/files/documents/nOPV2_EUL_recommendation.pdf</a:t>
            </a:r>
            <a:r>
              <a:rPr lang="en-US" sz="1200" dirty="0">
                <a:latin typeface="D-DIN" panose="020B0504030202030204" pitchFamily="34" charset="0"/>
              </a:rPr>
              <a:t> </a:t>
            </a:r>
            <a:endParaRPr lang="en-GB" sz="1200" dirty="0">
              <a:latin typeface="D-DIN" panose="020B0504030202030204" pitchFamily="34" charset="0"/>
            </a:endParaRPr>
          </a:p>
        </p:txBody>
      </p:sp>
      <p:pic>
        <p:nvPicPr>
          <p:cNvPr id="5" name="Picture 4">
            <a:extLst>
              <a:ext uri="{FF2B5EF4-FFF2-40B4-BE49-F238E27FC236}">
                <a16:creationId xmlns:a16="http://schemas.microsoft.com/office/drawing/2014/main" id="{CBC352E6-6B0B-4757-AD21-C4308A66EB84}"/>
              </a:ext>
            </a:extLst>
          </p:cNvPr>
          <p:cNvPicPr>
            <a:picLocks noChangeAspect="1"/>
          </p:cNvPicPr>
          <p:nvPr/>
        </p:nvPicPr>
        <p:blipFill>
          <a:blip r:embed="rId4"/>
          <a:stretch>
            <a:fillRect/>
          </a:stretch>
        </p:blipFill>
        <p:spPr>
          <a:xfrm>
            <a:off x="6678160" y="1190816"/>
            <a:ext cx="5453445" cy="46612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6565951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33070730765D4FBC4953CF1EF285F1" ma:contentTypeVersion="13" ma:contentTypeDescription="Create a new document." ma:contentTypeScope="" ma:versionID="f137c4aff748a6914b0579ff43048c4a">
  <xsd:schema xmlns:xsd="http://www.w3.org/2001/XMLSchema" xmlns:xs="http://www.w3.org/2001/XMLSchema" xmlns:p="http://schemas.microsoft.com/office/2006/metadata/properties" xmlns:ns3="6489b1be-c541-496f-bc3b-2cd3ba14a9d3" xmlns:ns4="4cd25f58-d17d-4aba-8d6a-e64170c9fdc8" targetNamespace="http://schemas.microsoft.com/office/2006/metadata/properties" ma:root="true" ma:fieldsID="2525ac317bf6aa25913b59d39f36404f" ns3:_="" ns4:_="">
    <xsd:import namespace="6489b1be-c541-496f-bc3b-2cd3ba14a9d3"/>
    <xsd:import namespace="4cd25f58-d17d-4aba-8d6a-e64170c9fdc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9b1be-c541-496f-bc3b-2cd3ba14a9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d25f58-d17d-4aba-8d6a-e64170c9fd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F0A822-5252-490E-85CD-E6E984A363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9b1be-c541-496f-bc3b-2cd3ba14a9d3"/>
    <ds:schemaRef ds:uri="4cd25f58-d17d-4aba-8d6a-e64170c9f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0EFC13-7AB0-4FE8-B93B-0B10CD517873}">
  <ds:schemaRefs>
    <ds:schemaRef ds:uri="http://schemas.microsoft.com/sharepoint/v3/contenttype/forms"/>
  </ds:schemaRefs>
</ds:datastoreItem>
</file>

<file path=customXml/itemProps3.xml><?xml version="1.0" encoding="utf-8"?>
<ds:datastoreItem xmlns:ds="http://schemas.openxmlformats.org/officeDocument/2006/customXml" ds:itemID="{FBD7AD89-E3A0-46FB-9D0D-F92BB1977D25}">
  <ds:schemaRefs>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4cd25f58-d17d-4aba-8d6a-e64170c9fdc8"/>
    <ds:schemaRef ds:uri="6489b1be-c541-496f-bc3b-2cd3ba14a9d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26513</TotalTime>
  <Words>1902</Words>
  <Application>Microsoft Office PowerPoint</Application>
  <PresentationFormat>Widescreen</PresentationFormat>
  <Paragraphs>148</Paragraphs>
  <Slides>18</Slides>
  <Notes>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18</vt:i4>
      </vt:variant>
    </vt:vector>
  </HeadingPairs>
  <TitlesOfParts>
    <vt:vector size="31" baseType="lpstr">
      <vt:lpstr>Arial</vt:lpstr>
      <vt:lpstr>Calibri</vt:lpstr>
      <vt:lpstr>Calibri Light</vt:lpstr>
      <vt:lpstr>Courier New</vt:lpstr>
      <vt:lpstr>D-DIN</vt:lpstr>
      <vt:lpstr>Ebrima</vt:lpstr>
      <vt:lpstr>Nyala</vt:lpstr>
      <vt:lpstr>Symbol</vt:lpstr>
      <vt:lpstr>Times New Roman</vt:lpstr>
      <vt:lpstr>Wingdings</vt:lpstr>
      <vt:lpstr>Custom Design</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Marie Copek</dc:creator>
  <cp:lastModifiedBy>Anne Marie Copek</cp:lastModifiedBy>
  <cp:revision>371</cp:revision>
  <cp:lastPrinted>2020-07-12T06:30:17Z</cp:lastPrinted>
  <dcterms:created xsi:type="dcterms:W3CDTF">2020-06-04T18:47:37Z</dcterms:created>
  <dcterms:modified xsi:type="dcterms:W3CDTF">2020-12-18T17:17:37Z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0x0101003933070730765D4FBC4953CF1EF285F1</vt:lpwstr>
  </property>
</Properties>
</file>