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7" r:id="rId4"/>
    <p:sldMasterId id="2147483951" r:id="rId5"/>
    <p:sldMasterId id="2147483969" r:id="rId6"/>
  </p:sldMasterIdLst>
  <p:notesMasterIdLst>
    <p:notesMasterId r:id="rId32"/>
  </p:notesMasterIdLst>
  <p:sldIdLst>
    <p:sldId id="2011251314" r:id="rId7"/>
    <p:sldId id="5579" r:id="rId8"/>
    <p:sldId id="2011251255" r:id="rId9"/>
    <p:sldId id="2011251312" r:id="rId10"/>
    <p:sldId id="2011251303" r:id="rId11"/>
    <p:sldId id="5575" r:id="rId12"/>
    <p:sldId id="2011251264" r:id="rId13"/>
    <p:sldId id="2011251257" r:id="rId14"/>
    <p:sldId id="2011251311" r:id="rId15"/>
    <p:sldId id="5527" r:id="rId16"/>
    <p:sldId id="2011251304" r:id="rId17"/>
    <p:sldId id="2011251249" r:id="rId18"/>
    <p:sldId id="2011251250" r:id="rId19"/>
    <p:sldId id="2011251313" r:id="rId20"/>
    <p:sldId id="2011251242" r:id="rId21"/>
    <p:sldId id="2011251308" r:id="rId22"/>
    <p:sldId id="2011251265" r:id="rId23"/>
    <p:sldId id="2011251306" r:id="rId24"/>
    <p:sldId id="2011251307" r:id="rId25"/>
    <p:sldId id="2011251269" r:id="rId26"/>
    <p:sldId id="2011251305" r:id="rId27"/>
    <p:sldId id="2011251259" r:id="rId28"/>
    <p:sldId id="2011251252" r:id="rId29"/>
    <p:sldId id="5645" r:id="rId30"/>
    <p:sldId id="56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eph Swan" initials="JS" lastIdx="23" clrIdx="6"/>
  <p:cmAuthor id="1" name="Vikram Albrecht" initials="VA" lastIdx="4" clrIdx="0"/>
  <p:cmAuthor id="8" name="Simona Zipursky" initials="SZ" lastIdx="29" clrIdx="7"/>
  <p:cmAuthor id="2" name="Erinn Lew" initials="EL" lastIdx="133" clrIdx="1"/>
  <p:cmAuthor id="9" name="Ananda Bandyopadhyay" initials="AB" lastIdx="16" clrIdx="8"/>
  <p:cmAuthor id="3" name="Mary Robbins" initials="MR" lastIdx="70" clrIdx="2"/>
  <p:cmAuthor id="10" name="Anne Marie Copek" initials="AC" lastIdx="1" clrIdx="9"/>
  <p:cmAuthor id="4" name="Francesca Heintz" initials="FH" lastIdx="25" clrIdx="3"/>
  <p:cmAuthor id="11" name="Anne Marie Copek" initials="AMC" lastIdx="22" clrIdx="10"/>
  <p:cmAuthor id="5" name="Ray Shea" initials="RS" lastIdx="22" clrIdx="4"/>
  <p:cmAuthor id="6" name="Rachel Lonsdale" initials="RL" lastIdx="2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a:srgbClr val="FEF3E5"/>
    <a:srgbClr val="FEE0C3"/>
    <a:srgbClr val="FEE01D"/>
    <a:srgbClr val="FDE6CE"/>
    <a:srgbClr val="0E5DAB"/>
    <a:srgbClr val="FBB16E"/>
    <a:srgbClr val="5E7EBE"/>
    <a:srgbClr val="F7C09B"/>
    <a:srgbClr val="FCD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8" autoAdjust="0"/>
    <p:restoredTop sz="94224" autoAdjust="0"/>
  </p:normalViewPr>
  <p:slideViewPr>
    <p:cSldViewPr snapToGrid="0" snapToObjects="1">
      <p:cViewPr varScale="1">
        <p:scale>
          <a:sx n="68" d="100"/>
          <a:sy n="68" d="100"/>
        </p:scale>
        <p:origin x="60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6C25A-361F-2B45-A04D-AEC0D047C455}" type="datetimeFigureOut">
              <a:rPr lang="en-US" smtClean="0"/>
              <a:t>10/12/2020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DDC7C-BAFC-3549-B68C-C90082F1AF65}" type="slidenum">
              <a:rPr lang="en-US" smtClean="0"/>
              <a:t>‹#›</a:t>
            </a:fld>
            <a:endParaRPr lang="en-US" dirty="0"/>
          </a:p>
        </p:txBody>
      </p:sp>
    </p:spTree>
    <p:extLst>
      <p:ext uri="{BB962C8B-B14F-4D97-AF65-F5344CB8AC3E}">
        <p14:creationId xmlns:p14="http://schemas.microsoft.com/office/powerpoint/2010/main" val="272945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2</a:t>
            </a:fld>
            <a:endParaRPr lang="en-US" dirty="0"/>
          </a:p>
        </p:txBody>
      </p:sp>
    </p:spTree>
    <p:extLst>
      <p:ext uri="{BB962C8B-B14F-4D97-AF65-F5344CB8AC3E}">
        <p14:creationId xmlns:p14="http://schemas.microsoft.com/office/powerpoint/2010/main" val="215256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DDC7C-BAFC-3549-B68C-C90082F1A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6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GPEI</a:t>
            </a:r>
            <a:r>
              <a:rPr lang="pt-PT" baseline="0" dirty="0"/>
              <a:t> – </a:t>
            </a:r>
            <a:r>
              <a:rPr lang="pt-PT" baseline="0" dirty="0" err="1"/>
              <a:t>should</a:t>
            </a:r>
            <a:r>
              <a:rPr lang="pt-PT" baseline="0" dirty="0"/>
              <a:t> </a:t>
            </a:r>
            <a:r>
              <a:rPr lang="pt-PT" baseline="0" dirty="0" err="1"/>
              <a:t>be</a:t>
            </a:r>
            <a:r>
              <a:rPr lang="pt-PT" baseline="0" dirty="0"/>
              <a:t> IGEP </a:t>
            </a:r>
            <a:r>
              <a:rPr lang="pt-PT" baseline="0" dirty="0" err="1"/>
              <a:t>not</a:t>
            </a:r>
            <a:r>
              <a:rPr lang="pt-PT" baseline="0" dirty="0"/>
              <a:t> IMEP</a:t>
            </a:r>
            <a:endParaRPr lang="pt-PT" dirty="0"/>
          </a:p>
        </p:txBody>
      </p:sp>
      <p:sp>
        <p:nvSpPr>
          <p:cNvPr id="4" name="Marcador de Posição do Número do Diapositivo 3"/>
          <p:cNvSpPr>
            <a:spLocks noGrp="1"/>
          </p:cNvSpPr>
          <p:nvPr>
            <p:ph type="sldNum" sz="quarter" idx="10"/>
          </p:nvPr>
        </p:nvSpPr>
        <p:spPr/>
        <p:txBody>
          <a:bodyPr/>
          <a:lstStyle/>
          <a:p>
            <a:fld id="{365DDC7C-BAFC-3549-B68C-C90082F1AF65}" type="slidenum">
              <a:rPr lang="en-US" smtClean="0"/>
              <a:t>3</a:t>
            </a:fld>
            <a:endParaRPr lang="en-US" dirty="0"/>
          </a:p>
        </p:txBody>
      </p:sp>
    </p:spTree>
    <p:extLst>
      <p:ext uri="{BB962C8B-B14F-4D97-AF65-F5344CB8AC3E}">
        <p14:creationId xmlns:p14="http://schemas.microsoft.com/office/powerpoint/2010/main" val="40622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5</a:t>
            </a:fld>
            <a:endParaRPr lang="en-US" dirty="0"/>
          </a:p>
        </p:txBody>
      </p:sp>
    </p:spTree>
    <p:extLst>
      <p:ext uri="{BB962C8B-B14F-4D97-AF65-F5344CB8AC3E}">
        <p14:creationId xmlns:p14="http://schemas.microsoft.com/office/powerpoint/2010/main" val="62835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mOPV2 should be translated has mVOP2</a:t>
            </a:r>
          </a:p>
        </p:txBody>
      </p:sp>
      <p:sp>
        <p:nvSpPr>
          <p:cNvPr id="4" name="Slide Number Placeholder 3"/>
          <p:cNvSpPr>
            <a:spLocks noGrp="1"/>
          </p:cNvSpPr>
          <p:nvPr>
            <p:ph type="sldNum" sz="quarter" idx="10"/>
          </p:nvPr>
        </p:nvSpPr>
        <p:spPr/>
        <p:txBody>
          <a:bodyPr/>
          <a:lstStyle/>
          <a:p>
            <a:fld id="{365DDC7C-BAFC-3549-B68C-C90082F1AF65}" type="slidenum">
              <a:rPr lang="en-US" smtClean="0"/>
              <a:t>6</a:t>
            </a:fld>
            <a:endParaRPr lang="en-US" dirty="0"/>
          </a:p>
        </p:txBody>
      </p:sp>
    </p:spTree>
    <p:extLst>
      <p:ext uri="{BB962C8B-B14F-4D97-AF65-F5344CB8AC3E}">
        <p14:creationId xmlns:p14="http://schemas.microsoft.com/office/powerpoint/2010/main" val="257097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DC7C-BAFC-3549-B68C-C90082F1AF65}" type="slidenum">
              <a:rPr lang="en-US" smtClean="0"/>
              <a:t>7</a:t>
            </a:fld>
            <a:endParaRPr lang="en-US" dirty="0"/>
          </a:p>
        </p:txBody>
      </p:sp>
    </p:spTree>
    <p:extLst>
      <p:ext uri="{BB962C8B-B14F-4D97-AF65-F5344CB8AC3E}">
        <p14:creationId xmlns:p14="http://schemas.microsoft.com/office/powerpoint/2010/main" val="69539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10</a:t>
            </a:fld>
            <a:endParaRPr lang="en-US" dirty="0"/>
          </a:p>
        </p:txBody>
      </p:sp>
    </p:spTree>
    <p:extLst>
      <p:ext uri="{BB962C8B-B14F-4D97-AF65-F5344CB8AC3E}">
        <p14:creationId xmlns:p14="http://schemas.microsoft.com/office/powerpoint/2010/main" val="144742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11</a:t>
            </a:fld>
            <a:endParaRPr lang="en-US" dirty="0"/>
          </a:p>
        </p:txBody>
      </p:sp>
    </p:spTree>
    <p:extLst>
      <p:ext uri="{BB962C8B-B14F-4D97-AF65-F5344CB8AC3E}">
        <p14:creationId xmlns:p14="http://schemas.microsoft.com/office/powerpoint/2010/main" val="326912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12</a:t>
            </a:fld>
            <a:endParaRPr lang="en-US" dirty="0"/>
          </a:p>
        </p:txBody>
      </p:sp>
    </p:spTree>
    <p:extLst>
      <p:ext uri="{BB962C8B-B14F-4D97-AF65-F5344CB8AC3E}">
        <p14:creationId xmlns:p14="http://schemas.microsoft.com/office/powerpoint/2010/main" val="211821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DDC7C-BAFC-3549-B68C-C90082F1A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82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856C-929A-48AC-B3ED-8D51CC59F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3DEACE-D8E6-41CC-B283-47C8338AE2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74BFF7-3E5B-4E08-A5AE-180ABB9F4CEC}"/>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5" name="Footer Placeholder 4">
            <a:extLst>
              <a:ext uri="{FF2B5EF4-FFF2-40B4-BE49-F238E27FC236}">
                <a16:creationId xmlns:a16="http://schemas.microsoft.com/office/drawing/2014/main" id="{9845DDCA-97D7-4C84-B6FF-03202E3644A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74C43FB-E44B-4231-AE2F-E356D8A73EBC}"/>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12870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2D02-BB81-4223-829C-ED94A4556D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3B52A-DE08-4840-B241-7BA764F43F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24252-41DD-4CE3-8E88-3FF0771AFBD9}"/>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5" name="Footer Placeholder 4">
            <a:extLst>
              <a:ext uri="{FF2B5EF4-FFF2-40B4-BE49-F238E27FC236}">
                <a16:creationId xmlns:a16="http://schemas.microsoft.com/office/drawing/2014/main" id="{26D1F244-63CE-44ED-8373-C209425FAC2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A86CB73-2216-4A6E-ADAB-EE7029FC6E37}"/>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41120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2C56D-864B-4281-80C5-573F7B8AF01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9CB552-AEC8-47AD-B0A5-CB1073ABE5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3152F-F079-43C1-897A-05282D18219A}"/>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5" name="Footer Placeholder 4">
            <a:extLst>
              <a:ext uri="{FF2B5EF4-FFF2-40B4-BE49-F238E27FC236}">
                <a16:creationId xmlns:a16="http://schemas.microsoft.com/office/drawing/2014/main" id="{DA0746DC-8C0E-4A14-BC15-9E156F6EE0E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6CE121B-5C7B-4703-A00D-9AD0B0D559A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94470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485000" anchor="ctr">
            <a:normAutofit/>
          </a:bodyPr>
          <a:lstStyle>
            <a:lvl1pPr algn="ctr">
              <a:defRPr sz="1467">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1" y="4482010"/>
            <a:ext cx="12191999" cy="1655999"/>
          </a:xfrm>
          <a:solidFill>
            <a:schemeClr val="tx2"/>
          </a:solidFill>
        </p:spPr>
        <p:txBody>
          <a:bodyPr lIns="351000" tIns="270000" rIns="270000" bIns="621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90"/>
            <a:ext cx="7344000" cy="1119159"/>
          </a:xfrm>
          <a:noFill/>
        </p:spPr>
        <p:txBody>
          <a:bodyPr lIns="351000" tIns="54000" rIns="337500" bIns="135000" anchor="t" anchorCtr="0">
            <a:noAutofit/>
          </a:bodyPr>
          <a:lstStyle>
            <a:lvl1pPr algn="l">
              <a:lnSpc>
                <a:spcPct val="85000"/>
              </a:lnSpc>
              <a:defRPr sz="4267">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5"/>
            <a:ext cx="5971600" cy="247651"/>
          </a:xfrm>
        </p:spPr>
        <p:txBody>
          <a:bodyPr lIns="0" anchor="ctr">
            <a:noAutofit/>
          </a:bodyPr>
          <a:lstStyle>
            <a:lvl1pPr>
              <a:defRPr sz="106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9"/>
            <a:ext cx="2195259" cy="247651"/>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07" y="5440855"/>
            <a:ext cx="11211172" cy="288000"/>
          </a:xfrm>
        </p:spPr>
        <p:txBody>
          <a:bodyPr lIns="0" rIns="675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Tree>
    <p:extLst>
      <p:ext uri="{BB962C8B-B14F-4D97-AF65-F5344CB8AC3E}">
        <p14:creationId xmlns:p14="http://schemas.microsoft.com/office/powerpoint/2010/main" val="18708783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10" y="1800000"/>
            <a:ext cx="11232001" cy="4237200"/>
          </a:xfrm>
        </p:spPr>
        <p:txBody>
          <a:bodyPr/>
          <a:lstStyle>
            <a:lvl2pPr marL="357179" indent="-177796">
              <a:defRPr/>
            </a:lvl2pPr>
            <a:lvl3pPr marL="714357" indent="-174621">
              <a:defRPr/>
            </a:lvl3pPr>
            <a:lvl4pPr marL="1082648" indent="-182558">
              <a:tabLst>
                <a:tab pos="1081061" algn="l"/>
              </a:tabLst>
              <a:defRPr/>
            </a:lvl4pPr>
            <a:lvl5pPr marL="1519201" indent="-174621">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tle 6"/>
          <p:cNvSpPr>
            <a:spLocks noGrp="1"/>
          </p:cNvSpPr>
          <p:nvPr>
            <p:ph type="title"/>
          </p:nvPr>
        </p:nvSpPr>
        <p:spPr bwMode="invGray">
          <a:xfrm>
            <a:off x="479999" y="359999"/>
            <a:ext cx="8160000" cy="720000"/>
          </a:xfrm>
        </p:spPr>
        <p:txBody>
          <a:bodyPr anchor="t" anchorCtr="0"/>
          <a:lstStyle>
            <a:lvl1pPr>
              <a:defRPr/>
            </a:lvl1pPr>
          </a:lstStyle>
          <a:p>
            <a:r>
              <a:rPr lang="en-GB" noProof="0" dirty="0"/>
              <a:t>Click to edit Master title style</a:t>
            </a:r>
          </a:p>
        </p:txBody>
      </p:sp>
      <p:sp>
        <p:nvSpPr>
          <p:cNvPr id="8" name="Date Placeholder 3"/>
          <p:cNvSpPr>
            <a:spLocks noGrp="1"/>
          </p:cNvSpPr>
          <p:nvPr>
            <p:ph type="dt" sz="half" idx="2"/>
          </p:nvPr>
        </p:nvSpPr>
        <p:spPr bwMode="invGray">
          <a:xfrm>
            <a:off x="138800" y="6521047"/>
            <a:ext cx="3906728" cy="282367"/>
          </a:xfrm>
          <a:prstGeom prst="rect">
            <a:avLst/>
          </a:prstGeom>
        </p:spPr>
        <p:txBody>
          <a:bodyPr vert="horz" lIns="0" tIns="0" rIns="0" bIns="0" rtlCol="0" anchor="ctr" anchorCtr="0"/>
          <a:lstStyle>
            <a:lvl1pPr algn="l">
              <a:defRPr sz="1467">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9" name="Footer Placeholder 4"/>
          <p:cNvSpPr>
            <a:spLocks noGrp="1"/>
          </p:cNvSpPr>
          <p:nvPr>
            <p:ph type="ftr" sz="quarter" idx="3"/>
          </p:nvPr>
        </p:nvSpPr>
        <p:spPr bwMode="invGray">
          <a:xfrm>
            <a:off x="4971627" y="6581527"/>
            <a:ext cx="3875045" cy="161407"/>
          </a:xfrm>
          <a:prstGeom prst="rect">
            <a:avLst/>
          </a:prstGeom>
        </p:spPr>
        <p:txBody>
          <a:bodyPr vert="horz" lIns="0" tIns="0" rIns="0" bIns="0" rtlCol="0" anchor="ctr" anchorCtr="0"/>
          <a:lstStyle>
            <a:lvl1pPr>
              <a:defRPr lang="en-US" sz="1467" smtClean="0">
                <a:cs typeface="Times New Roman" panose="02020603050405020304" pitchFamily="18" charset="0"/>
              </a:defRPr>
            </a:lvl1pPr>
          </a:lstStyle>
          <a:p>
            <a:r>
              <a:rPr lang="en-US" dirty="0"/>
              <a:t>28 February 2018, Geneva</a:t>
            </a:r>
          </a:p>
        </p:txBody>
      </p:sp>
      <p:sp>
        <p:nvSpPr>
          <p:cNvPr id="12" name="Slide Number Placeholder 5"/>
          <p:cNvSpPr>
            <a:spLocks noGrp="1"/>
          </p:cNvSpPr>
          <p:nvPr>
            <p:ph type="sldNum" sz="quarter" idx="4"/>
          </p:nvPr>
        </p:nvSpPr>
        <p:spPr bwMode="invGray">
          <a:xfrm>
            <a:off x="11726785" y="6574703"/>
            <a:ext cx="289931" cy="180000"/>
          </a:xfrm>
          <a:prstGeom prst="rect">
            <a:avLst/>
          </a:prstGeom>
        </p:spPr>
        <p:txBody>
          <a:bodyPr vert="horz" lIns="0" tIns="0" rIns="0" bIns="0" rtlCol="0" anchor="ctr" anchorCtr="0"/>
          <a:lstStyle>
            <a:lvl1pPr algn="r">
              <a:defRPr sz="1333"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Tree>
    <p:extLst>
      <p:ext uri="{BB962C8B-B14F-4D97-AF65-F5344CB8AC3E}">
        <p14:creationId xmlns:p14="http://schemas.microsoft.com/office/powerpoint/2010/main" val="185143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485000" anchor="ctr">
            <a:normAutofit/>
          </a:bodyP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67">
                <a:solidFill>
                  <a:schemeClr val="accent4"/>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106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9"/>
            <a:ext cx="2195259" cy="247651"/>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90"/>
            <a:ext cx="7344000" cy="1119159"/>
          </a:xfrm>
          <a:noFill/>
        </p:spPr>
        <p:txBody>
          <a:bodyPr lIns="351000" tIns="54000" rIns="337500" bIns="135000" anchor="t" anchorCtr="0">
            <a:noAutofit/>
          </a:bodyPr>
          <a:lstStyle>
            <a:lvl1pPr algn="l">
              <a:lnSpc>
                <a:spcPct val="85000"/>
              </a:lnSpc>
              <a:defRPr sz="4267">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11" y="4482000"/>
            <a:ext cx="12191999" cy="1656000"/>
          </a:xfrm>
          <a:solidFill>
            <a:schemeClr val="tx2">
              <a:alpha val="90000"/>
            </a:schemeClr>
          </a:solidFill>
        </p:spPr>
        <p:txBody>
          <a:bodyPr lIns="351000" tIns="162000" rIns="270000" bIns="162000" numCol="3" anchor="t">
            <a:noAutofit/>
          </a:bodyPr>
          <a:lstStyle>
            <a:lvl1pPr marL="0" indent="0" algn="l">
              <a:lnSpc>
                <a:spcPct val="90000"/>
              </a:lnSpc>
              <a:buNone/>
              <a:defRPr sz="1467" b="0">
                <a:solidFill>
                  <a:schemeClr val="bg1"/>
                </a:solidFill>
                <a:latin typeface="+mj-lt"/>
                <a:cs typeface="Arial" panose="020B0604020202020204" pitchFamily="34"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3" y="485184"/>
            <a:ext cx="3172871" cy="1112400"/>
          </a:xfrm>
          <a:blipFill dpi="0" rotWithShape="1">
            <a:blip r:embed="rId2"/>
            <a:srcRect/>
            <a:stretch>
              <a:fillRect/>
            </a:stretch>
          </a:blipFill>
        </p:spPr>
        <p:txBody>
          <a:bodyPr/>
          <a:lstStyle>
            <a:lvl1pPr algn="ctr">
              <a:defRPr sz="133">
                <a:solidFill>
                  <a:schemeClr val="bg1"/>
                </a:solidFill>
              </a:defRPr>
            </a:lvl1pPr>
          </a:lstStyle>
          <a:p>
            <a:r>
              <a:rPr lang="en-GB" noProof="0" dirty="0"/>
              <a:t>.</a:t>
            </a:r>
          </a:p>
        </p:txBody>
      </p:sp>
    </p:spTree>
    <p:extLst>
      <p:ext uri="{BB962C8B-B14F-4D97-AF65-F5344CB8AC3E}">
        <p14:creationId xmlns:p14="http://schemas.microsoft.com/office/powerpoint/2010/main" val="414411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10" name="Straight Connector 9"/>
          <p:cNvCxnSpPr/>
          <p:nvPr userDrawn="1"/>
        </p:nvCxnSpPr>
        <p:spPr>
          <a:xfrm>
            <a:off x="0" y="6340229"/>
            <a:ext cx="12192000" cy="0"/>
          </a:xfrm>
          <a:prstGeom prst="line">
            <a:avLst/>
          </a:prstGeom>
          <a:ln w="19050">
            <a:solidFill>
              <a:srgbClr val="174E7F"/>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609600" y="132308"/>
            <a:ext cx="10972800" cy="645053"/>
          </a:xfrm>
          <a:prstGeom prst="rect">
            <a:avLst/>
          </a:prstGeom>
        </p:spPr>
        <p:txBody>
          <a:bodyPr vert="horz" lIns="81614" tIns="40807" rIns="81614" bIns="40807" rtlCol="0" anchor="ctr">
            <a:no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9" name="Slide Number Placeholder 5"/>
          <p:cNvSpPr>
            <a:spLocks noGrp="1"/>
          </p:cNvSpPr>
          <p:nvPr>
            <p:ph type="sldNum" sz="quarter" idx="4"/>
          </p:nvPr>
        </p:nvSpPr>
        <p:spPr bwMode="invGray">
          <a:xfrm>
            <a:off x="11416433" y="6574703"/>
            <a:ext cx="289931" cy="180000"/>
          </a:xfrm>
          <a:prstGeom prst="rect">
            <a:avLst/>
          </a:prstGeom>
        </p:spPr>
        <p:txBody>
          <a:bodyPr vert="horz" lIns="0" tIns="0" rIns="0" bIns="0" rtlCol="0" anchor="ctr" anchorCtr="0"/>
          <a:lstStyle>
            <a:lvl1pPr algn="r">
              <a:defRPr sz="1467"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
        <p:nvSpPr>
          <p:cNvPr id="11" name="Date Placeholder 3"/>
          <p:cNvSpPr>
            <a:spLocks noGrp="1"/>
          </p:cNvSpPr>
          <p:nvPr>
            <p:ph type="dt" sz="half" idx="2"/>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12"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Tree>
    <p:extLst>
      <p:ext uri="{BB962C8B-B14F-4D97-AF65-F5344CB8AC3E}">
        <p14:creationId xmlns:p14="http://schemas.microsoft.com/office/powerpoint/2010/main" val="313521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765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4427" y="1500196"/>
            <a:ext cx="5329767"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7385" y="1500196"/>
            <a:ext cx="5331883"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6"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Tree>
    <p:extLst>
      <p:ext uri="{BB962C8B-B14F-4D97-AF65-F5344CB8AC3E}">
        <p14:creationId xmlns:p14="http://schemas.microsoft.com/office/powerpoint/2010/main" val="40156302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A618-8251-4E8D-8636-674864B79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C6D354-24AF-4FCD-9F14-DA3806469BD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0CE280-D6C3-42FF-9D45-894CF89B75E5}"/>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028912C9-82D6-4273-9F24-8F0E4882CC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4C63A9-12F3-45DC-9D53-B5531A33F08E}"/>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776377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38CE-B5C8-4D7D-93E9-D74B1E2720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F16F87-7791-41CD-A871-77C7B8BAF2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B2397B-BA08-46B9-9BDD-01849C91C140}"/>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1ECB3607-B1D8-4AF6-838C-5C578B3AA4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9FE110-7291-4684-AB9B-5851AFAFBBB3}"/>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74078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31A3-198B-4340-8E59-E94F4F999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A27490-F333-4A0B-BD23-A285F29812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F47F4-BE4B-4FC3-828D-40BBE83EC788}"/>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F0E83F02-B799-470A-A303-BAD23F327E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0947BC-86AF-4069-AF99-44720DF08FCF}"/>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49233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27B1-0680-4852-A681-2250DB21D9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D6F26B-34AE-4C13-997F-EFA2D4BAAEC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2C196-3237-4A57-A406-6BD783294731}"/>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5" name="Footer Placeholder 4">
            <a:extLst>
              <a:ext uri="{FF2B5EF4-FFF2-40B4-BE49-F238E27FC236}">
                <a16:creationId xmlns:a16="http://schemas.microsoft.com/office/drawing/2014/main" id="{4227369E-C7CC-4E43-B207-DC8FFA64D46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776CE33-42D4-4005-9F21-99688CA3CD20}"/>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8276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CF68-A3ED-401B-9A09-6098A59DD2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CAA63-8D87-4F4F-9859-1695DC956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B57CB4-72FE-49EE-A4B3-3ED6E386A9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2CA71-1064-4139-B2FF-53F5DF3449B0}"/>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6" name="Footer Placeholder 5">
            <a:extLst>
              <a:ext uri="{FF2B5EF4-FFF2-40B4-BE49-F238E27FC236}">
                <a16:creationId xmlns:a16="http://schemas.microsoft.com/office/drawing/2014/main" id="{9D7FB64D-F0DD-4A93-AD44-000844F565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8A3AE2-2F83-4608-9D3D-2BAA55AA0AE5}"/>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03700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F9BF-EF94-4BEA-9609-56DDBE01D1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08B188-93D3-43E4-93BA-AB73CB90D5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FB3F8-1217-4F15-97B4-E76844E85CB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5DFC1-49AD-4482-8E1D-AA6B131786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A17C9-1A9C-4B3E-8952-0D3F8D1331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77E5A6-16DF-4BF5-9D87-4133A771C79A}"/>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8" name="Footer Placeholder 7">
            <a:extLst>
              <a:ext uri="{FF2B5EF4-FFF2-40B4-BE49-F238E27FC236}">
                <a16:creationId xmlns:a16="http://schemas.microsoft.com/office/drawing/2014/main" id="{8BEB4320-F575-4A3F-BDB1-1BBE6F0D98E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57555F7-CEC7-44B6-8CDF-6CA94BED7B5F}"/>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2941379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A6F2-CC52-431E-AA8C-CC51CAA10A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8321CB-6A5F-4892-8953-1222EAC96217}"/>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4" name="Footer Placeholder 3">
            <a:extLst>
              <a:ext uri="{FF2B5EF4-FFF2-40B4-BE49-F238E27FC236}">
                <a16:creationId xmlns:a16="http://schemas.microsoft.com/office/drawing/2014/main" id="{B97E7B03-5049-49A8-9F52-112A04D091C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6A1FE75-AAE6-4D04-88C7-480B7FF59176}"/>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1862646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2E9B2-2523-47B8-9BC5-CFBBCCBEE943}"/>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3" name="Footer Placeholder 2">
            <a:extLst>
              <a:ext uri="{FF2B5EF4-FFF2-40B4-BE49-F238E27FC236}">
                <a16:creationId xmlns:a16="http://schemas.microsoft.com/office/drawing/2014/main" id="{6E1682DD-DC37-4FE6-B4D4-F66C0954838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F858EE9-9185-4D78-BC26-36A267EC62CA}"/>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201090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80C2-1B9F-4A1D-88E3-85775147F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7EDAD-D5E0-4581-895A-C3539BB4BFC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D1E97E-8920-443F-98D5-0D33E6EDFE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12F3C-E31F-4E11-B032-F7E7C02FAF45}"/>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6" name="Footer Placeholder 5">
            <a:extLst>
              <a:ext uri="{FF2B5EF4-FFF2-40B4-BE49-F238E27FC236}">
                <a16:creationId xmlns:a16="http://schemas.microsoft.com/office/drawing/2014/main" id="{65AF0D94-BB66-47FD-BE39-318B19AC27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486247-451A-4D77-8569-668B4518C1C2}"/>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471218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0440-BE20-4A43-8210-8479D7E81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50828D-B781-4366-8BD9-20621989B2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70C9CCB-5831-49EC-A8B3-B6F5BE8F3B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6BECA-5FF7-41B1-A283-E4D9BB1D5547}"/>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6" name="Footer Placeholder 5">
            <a:extLst>
              <a:ext uri="{FF2B5EF4-FFF2-40B4-BE49-F238E27FC236}">
                <a16:creationId xmlns:a16="http://schemas.microsoft.com/office/drawing/2014/main" id="{EB10BDBD-6DDE-43D2-9BF4-31D9409AA98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7990270-9A87-4C6F-A772-26A017A9B50A}"/>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169688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BE49-3183-42C3-97D3-E43E89013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D01B1F-86ED-4DF1-B233-7014F91933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817A3-6A34-45C6-9CBB-122B1FCDCFB1}"/>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5A0CE038-6EEF-4ACF-8F74-92E01B154F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04DF0A-360D-46D3-B3DD-5A4BEE06C3E1}"/>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193484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FD526-B75D-4E51-B893-D8A3D00A61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E4A58-11BA-48E1-8E4F-052C14D4B6A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7BC52-95D2-4152-9250-FC5056334FE2}"/>
              </a:ext>
            </a:extLst>
          </p:cNvPr>
          <p:cNvSpPr>
            <a:spLocks noGrp="1"/>
          </p:cNvSpPr>
          <p:nvPr>
            <p:ph type="dt" sz="half" idx="10"/>
          </p:nvPr>
        </p:nvSpPr>
        <p:spPr/>
        <p:txBody>
          <a:body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C1555928-63BF-44DB-97A9-FBF1A5D5AD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7191C6-5125-46D5-A24C-987E92A0884E}"/>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8461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0C8A-F8D0-438E-BDF6-2077110964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8F6624-800F-40DC-A97B-9EEC268C20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19F33F-C172-4356-A16A-9F85361C652E}"/>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5" name="Footer Placeholder 4">
            <a:extLst>
              <a:ext uri="{FF2B5EF4-FFF2-40B4-BE49-F238E27FC236}">
                <a16:creationId xmlns:a16="http://schemas.microsoft.com/office/drawing/2014/main" id="{82D4E207-96C9-4649-8F90-F05858A901F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FE8FDDB-8BCF-4EB1-BCFF-2AE9476EA77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202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AD52-76D9-4B6B-A74B-83546E4697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A7FA2E-80A7-430A-8D53-C8A8A5BB0B4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EF1D58-18E0-4EDC-9455-DF97797A2AC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D3046-2D44-4A02-93C3-418647F2C44A}"/>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6" name="Footer Placeholder 5">
            <a:extLst>
              <a:ext uri="{FF2B5EF4-FFF2-40B4-BE49-F238E27FC236}">
                <a16:creationId xmlns:a16="http://schemas.microsoft.com/office/drawing/2014/main" id="{F57D925D-CBE5-44BD-B749-D70023F015C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F205B19-7980-4FE6-9279-84E1A9EFE883}"/>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19565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9F84-534A-4097-93C1-695B8E0C515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9A5477-10FE-49C9-A726-1CA7447561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9B124-D362-4737-B3F2-3901643D6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A39ACF-C5E1-4921-BF89-6D11162383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6971B-0F0F-46A6-B361-AE7475D1FF6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37D004-2B8C-487B-B499-8E7ECBD70E6B}"/>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8" name="Footer Placeholder 7">
            <a:extLst>
              <a:ext uri="{FF2B5EF4-FFF2-40B4-BE49-F238E27FC236}">
                <a16:creationId xmlns:a16="http://schemas.microsoft.com/office/drawing/2014/main" id="{166A676A-DF8B-443C-8159-C8C0A962D5B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E1265550-F1C5-44F7-920F-5B99B6ADDFE1}"/>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5438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F698-3AAA-4EF9-B8FD-D5DFED6342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86C1-1C3F-4333-A5DE-8B874CD2D402}"/>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4" name="Footer Placeholder 3">
            <a:extLst>
              <a:ext uri="{FF2B5EF4-FFF2-40B4-BE49-F238E27FC236}">
                <a16:creationId xmlns:a16="http://schemas.microsoft.com/office/drawing/2014/main" id="{46846163-EC4A-4897-B3A6-CB03AD67236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B100B1D-92A4-41A6-A572-28C2C774A47B}"/>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61112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BA4CB-3379-4259-8BA2-B72D3CFB04A3}"/>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3" name="Footer Placeholder 2">
            <a:extLst>
              <a:ext uri="{FF2B5EF4-FFF2-40B4-BE49-F238E27FC236}">
                <a16:creationId xmlns:a16="http://schemas.microsoft.com/office/drawing/2014/main" id="{8429DB7E-40AD-4142-A197-9880682D50A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463AF157-C143-4C38-A485-34B7621FBBA3}"/>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1504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D504-29AA-4009-A822-9B23A0D764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A454AF-2940-4130-AD4F-0A231ED8EA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5A89DF-7CDD-45D8-B767-A5844F99C2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2DC56-5A27-4624-A964-0BA133D9A043}"/>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6" name="Footer Placeholder 5">
            <a:extLst>
              <a:ext uri="{FF2B5EF4-FFF2-40B4-BE49-F238E27FC236}">
                <a16:creationId xmlns:a16="http://schemas.microsoft.com/office/drawing/2014/main" id="{47D3E0D5-DCCE-4FC7-9174-FCDC361DAB4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2D58BDEA-FCD1-4893-8551-BC7B2B8400AD}"/>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04605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DD21-BBD0-493E-AC96-ACC0EF5B3A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5CADAD-387B-4B90-B0B1-C16E71D888A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1D707A4-18EE-455A-AFAE-D3DF6083C7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25AC3-C2BF-4930-8166-4721E2889992}"/>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12/10/2020</a:t>
            </a:fld>
            <a:endParaRPr lang="en-GB" dirty="0"/>
          </a:p>
        </p:txBody>
      </p:sp>
      <p:sp>
        <p:nvSpPr>
          <p:cNvPr id="6" name="Footer Placeholder 5">
            <a:extLst>
              <a:ext uri="{FF2B5EF4-FFF2-40B4-BE49-F238E27FC236}">
                <a16:creationId xmlns:a16="http://schemas.microsoft.com/office/drawing/2014/main" id="{018EF5EE-C6D2-487A-B9D6-6B2FE550172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665CDF0-924D-4731-82FF-855B4E98653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20365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8FAC6-385B-4729-86F6-4DB648B62B94}"/>
              </a:ext>
            </a:extLst>
          </p:cNvPr>
          <p:cNvSpPr/>
          <p:nvPr userDrawn="1"/>
        </p:nvSpPr>
        <p:spPr>
          <a:xfrm>
            <a:off x="1" y="6609806"/>
            <a:ext cx="2312125" cy="24819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8" name="Rectangle 7">
            <a:extLst>
              <a:ext uri="{FF2B5EF4-FFF2-40B4-BE49-F238E27FC236}">
                <a16:creationId xmlns:a16="http://schemas.microsoft.com/office/drawing/2014/main" id="{EDE9EF8E-A39A-45E3-A5A8-22D65CC0D658}"/>
              </a:ext>
            </a:extLst>
          </p:cNvPr>
          <p:cNvSpPr/>
          <p:nvPr userDrawn="1"/>
        </p:nvSpPr>
        <p:spPr>
          <a:xfrm>
            <a:off x="2403566" y="6609806"/>
            <a:ext cx="9788433" cy="248194"/>
          </a:xfrm>
          <a:prstGeom prst="rect">
            <a:avLst/>
          </a:prstGeom>
          <a:solidFill>
            <a:srgbClr val="0A4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355853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268668"/>
            <a:ext cx="8160000" cy="720000"/>
          </a:xfrm>
          <a:prstGeom prst="rect">
            <a:avLst/>
          </a:prstGeom>
        </p:spPr>
        <p:txBody>
          <a:bodyPr vert="horz" lIns="0" tIns="0" rIns="270000" bIns="0" rtlCol="0" anchor="ctr" anchorCtr="0">
            <a:noAutofit/>
          </a:bodyPr>
          <a:lstStyle/>
          <a:p>
            <a:r>
              <a:rPr lang="en-GB" noProof="0" dirty="0"/>
              <a:t>Click to edit Master title style</a:t>
            </a:r>
          </a:p>
        </p:txBody>
      </p:sp>
      <p:sp>
        <p:nvSpPr>
          <p:cNvPr id="3" name="Text Placeholder 2"/>
          <p:cNvSpPr>
            <a:spLocks noGrp="1"/>
          </p:cNvSpPr>
          <p:nvPr>
            <p:ph type="body" idx="1"/>
          </p:nvPr>
        </p:nvSpPr>
        <p:spPr bwMode="invGray">
          <a:xfrm>
            <a:off x="480010" y="1800000"/>
            <a:ext cx="11232001" cy="4237200"/>
          </a:xfrm>
          <a:prstGeom prst="rect">
            <a:avLst/>
          </a:prstGeom>
        </p:spPr>
        <p:txBody>
          <a:bodyPr vert="horz" lIns="13500" tIns="0" rIns="135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5"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
        <p:nvSpPr>
          <p:cNvPr id="6" name="Slide Number Placeholder 5"/>
          <p:cNvSpPr>
            <a:spLocks noGrp="1"/>
          </p:cNvSpPr>
          <p:nvPr>
            <p:ph type="sldNum" sz="quarter" idx="4"/>
          </p:nvPr>
        </p:nvSpPr>
        <p:spPr bwMode="invGray">
          <a:xfrm>
            <a:off x="11693533" y="6574703"/>
            <a:ext cx="289931" cy="180000"/>
          </a:xfrm>
          <a:prstGeom prst="rect">
            <a:avLst/>
          </a:prstGeom>
        </p:spPr>
        <p:txBody>
          <a:bodyPr vert="horz" lIns="0" tIns="0" rIns="0" bIns="0" rtlCol="0" anchor="ctr" anchorCtr="0"/>
          <a:lstStyle>
            <a:lvl1pPr algn="r">
              <a:defRPr sz="1333"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
        <p:nvSpPr>
          <p:cNvPr id="12" name="Rectangle 11"/>
          <p:cNvSpPr/>
          <p:nvPr/>
        </p:nvSpPr>
        <p:spPr bwMode="gray">
          <a:xfrm>
            <a:off x="9735601" y="247199"/>
            <a:ext cx="1976400" cy="76294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867" noProof="0" dirty="0"/>
          </a:p>
        </p:txBody>
      </p:sp>
    </p:spTree>
    <p:extLst>
      <p:ext uri="{BB962C8B-B14F-4D97-AF65-F5344CB8AC3E}">
        <p14:creationId xmlns:p14="http://schemas.microsoft.com/office/powerpoint/2010/main" val="28679391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p:txStyles>
    <p:titleStyle>
      <a:lvl1pPr algn="l" defTabSz="914377" rtl="0" eaLnBrk="1" latinLnBrk="0" hangingPunct="1">
        <a:lnSpc>
          <a:spcPct val="90000"/>
        </a:lnSpc>
        <a:spcBef>
          <a:spcPct val="0"/>
        </a:spcBef>
        <a:buNone/>
        <a:defRPr sz="3733" b="1" kern="1200">
          <a:solidFill>
            <a:schemeClr val="tx2"/>
          </a:solidFill>
          <a:latin typeface="+mj-lt"/>
          <a:ea typeface="+mj-ea"/>
          <a:cs typeface="+mj-cs"/>
        </a:defRPr>
      </a:lvl1pPr>
    </p:titleStyle>
    <p:bodyStyle>
      <a:lvl1pPr marL="0" indent="0" algn="l" defTabSz="914377" rtl="0" eaLnBrk="1" latinLnBrk="0" hangingPunct="1">
        <a:lnSpc>
          <a:spcPct val="110000"/>
        </a:lnSpc>
        <a:spcBef>
          <a:spcPts val="1000"/>
        </a:spcBef>
        <a:spcAft>
          <a:spcPts val="600"/>
        </a:spcAft>
        <a:buClr>
          <a:schemeClr val="tx1"/>
        </a:buClr>
        <a:buSzPct val="80000"/>
        <a:buFontTx/>
        <a:buNone/>
        <a:defRPr sz="2400" b="0" kern="1200">
          <a:solidFill>
            <a:srgbClr val="002060"/>
          </a:solidFill>
          <a:latin typeface="+mn-lt"/>
          <a:ea typeface="+mn-ea"/>
          <a:cs typeface="Times New Roman" panose="02020603050405020304" pitchFamily="18" charset="0"/>
        </a:defRPr>
      </a:lvl1pPr>
      <a:lvl2pPr marL="466714" indent="-285744" algn="l" defTabSz="914377" rtl="0" eaLnBrk="1" latinLnBrk="0" hangingPunct="1">
        <a:lnSpc>
          <a:spcPct val="110000"/>
        </a:lnSpc>
        <a:spcBef>
          <a:spcPts val="500"/>
        </a:spcBef>
        <a:spcAft>
          <a:spcPts val="600"/>
        </a:spcAft>
        <a:buClr>
          <a:srgbClr val="002060"/>
        </a:buClr>
        <a:buSzPct val="85000"/>
        <a:buFont typeface="Arial" panose="020B0604020202020204" pitchFamily="34" charset="0"/>
        <a:buChar char="•"/>
        <a:defRPr sz="2000" kern="1200">
          <a:solidFill>
            <a:srgbClr val="002060"/>
          </a:solidFill>
          <a:latin typeface="+mn-lt"/>
          <a:ea typeface="+mn-ea"/>
          <a:cs typeface="+mn-cs"/>
        </a:defRPr>
      </a:lvl2pPr>
      <a:lvl3pPr marL="827066" indent="-285744" algn="l" defTabSz="914377" rtl="0" eaLnBrk="1" latinLnBrk="0" hangingPunct="1">
        <a:lnSpc>
          <a:spcPct val="110000"/>
        </a:lnSpc>
        <a:spcBef>
          <a:spcPts val="500"/>
        </a:spcBef>
        <a:spcAft>
          <a:spcPts val="600"/>
        </a:spcAft>
        <a:buClr>
          <a:schemeClr val="tx1"/>
        </a:buClr>
        <a:buSzPct val="80000"/>
        <a:buFont typeface="Courier New" panose="02070309020205020404" pitchFamily="49" charset="0"/>
        <a:buChar char="o"/>
        <a:defRPr sz="1600" kern="1200">
          <a:solidFill>
            <a:srgbClr val="002060"/>
          </a:solidFill>
          <a:latin typeface="+mn-lt"/>
          <a:ea typeface="+mn-ea"/>
          <a:cs typeface="+mn-cs"/>
        </a:defRPr>
      </a:lvl3pPr>
      <a:lvl4pPr marL="1179484" indent="-285744" algn="l" defTabSz="914377" rtl="0" eaLnBrk="1" latinLnBrk="0" hangingPunct="1">
        <a:lnSpc>
          <a:spcPct val="110000"/>
        </a:lnSpc>
        <a:spcBef>
          <a:spcPts val="500"/>
        </a:spcBef>
        <a:spcAft>
          <a:spcPts val="600"/>
        </a:spcAft>
        <a:buClr>
          <a:schemeClr val="tx1"/>
        </a:buClr>
        <a:buSzPct val="100000"/>
        <a:buFont typeface="Wingdings" panose="05000000000000000000" pitchFamily="2" charset="2"/>
        <a:buChar char="ü"/>
        <a:tabLst>
          <a:tab pos="1074712" algn="l"/>
        </a:tabLst>
        <a:defRPr sz="1467" kern="1200">
          <a:solidFill>
            <a:srgbClr val="002060"/>
          </a:solidFill>
          <a:latin typeface="+mn-lt"/>
          <a:ea typeface="+mn-ea"/>
          <a:cs typeface="+mn-cs"/>
        </a:defRPr>
      </a:lvl4pPr>
      <a:lvl5pPr marL="1616034" indent="-358766"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67" kern="1200">
          <a:solidFill>
            <a:srgbClr val="002060"/>
          </a:solidFill>
          <a:latin typeface="+mn-lt"/>
          <a:ea typeface="+mn-ea"/>
          <a:cs typeface="+mn-cs"/>
        </a:defRPr>
      </a:lvl5pPr>
      <a:lvl6pPr marL="2062111" indent="-358766" algn="l" defTabSz="914377" rtl="0" eaLnBrk="1" latinLnBrk="0" hangingPunct="1">
        <a:lnSpc>
          <a:spcPct val="90000"/>
        </a:lnSpc>
        <a:spcBef>
          <a:spcPts val="500"/>
        </a:spcBef>
        <a:buClr>
          <a:schemeClr val="tx1"/>
        </a:buClr>
        <a:buFont typeface="Arial" panose="020B0604020202020204" pitchFamily="34" charset="0"/>
        <a:buChar char="•"/>
        <a:defRPr sz="1467" kern="1200">
          <a:solidFill>
            <a:srgbClr val="002060"/>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0DC53-65AB-41F6-A01F-BB6AB497A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AAA0F96-2256-466A-90CA-E97987CA4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56A1A3-8D90-433D-BF04-0639E27AA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A252-6172-4FAB-9B59-D30E48DE3A62}" type="datetimeFigureOut">
              <a:rPr lang="en-GB" smtClean="0"/>
              <a:t>12/10/2020</a:t>
            </a:fld>
            <a:endParaRPr lang="en-GB" dirty="0"/>
          </a:p>
        </p:txBody>
      </p:sp>
      <p:sp>
        <p:nvSpPr>
          <p:cNvPr id="5" name="Footer Placeholder 4">
            <a:extLst>
              <a:ext uri="{FF2B5EF4-FFF2-40B4-BE49-F238E27FC236}">
                <a16:creationId xmlns:a16="http://schemas.microsoft.com/office/drawing/2014/main" id="{AD790992-2351-44F2-95AE-999BBDFA7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64BB711-5599-4AA7-9048-38D80170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59DF-16A2-4E57-AB12-B0BA26FDCD7D}" type="slidenum">
              <a:rPr lang="en-GB" smtClean="0"/>
              <a:t>‹#›</a:t>
            </a:fld>
            <a:endParaRPr lang="en-GB" dirty="0"/>
          </a:p>
        </p:txBody>
      </p:sp>
    </p:spTree>
    <p:extLst>
      <p:ext uri="{BB962C8B-B14F-4D97-AF65-F5344CB8AC3E}">
        <p14:creationId xmlns:p14="http://schemas.microsoft.com/office/powerpoint/2010/main" val="59262766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D-DIN" panose="020B050403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DIN" panose="020B050403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DIN" panose="020B050403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DIN" panose="020B050403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DIN" panose="020B050403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DIN" panose="020B050403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polioeradication.org/nOPV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polioeradication.org/nOPV2"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hyperlink" Target="http://polioeradication.org/nOPV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apps.who.int/gb/ebwha/pdf_files/EB146/B146(11)-en.pdf"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olioeradication.org/nopv2" TargetMode="Externa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polioeradication.org/nOPV2"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polioeradication.org/wp-content/uploads/2020/05/Clinical-development-summary-nOPV2-20200521.pdf"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74F68-BA2E-4F09-BFB9-4992A3C6BA83}"/>
              </a:ext>
            </a:extLst>
          </p:cNvPr>
          <p:cNvSpPr/>
          <p:nvPr/>
        </p:nvSpPr>
        <p:spPr>
          <a:xfrm>
            <a:off x="0" y="1"/>
            <a:ext cx="12192000" cy="1558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Polio Eradication - Kernersville Rotary">
            <a:extLst>
              <a:ext uri="{FF2B5EF4-FFF2-40B4-BE49-F238E27FC236}">
                <a16:creationId xmlns:a16="http://schemas.microsoft.com/office/drawing/2014/main" id="{A0C88CA9-2A29-4B60-BE9B-2C83DD24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61" y="117341"/>
            <a:ext cx="3438525" cy="1323975"/>
          </a:xfrm>
          <a:prstGeom prst="rect">
            <a:avLst/>
          </a:prstGeom>
          <a:solidFill>
            <a:schemeClr val="bg1"/>
          </a:solidFill>
          <a:ln>
            <a:solidFill>
              <a:schemeClr val="bg1"/>
            </a:solidFill>
          </a:ln>
        </p:spPr>
      </p:pic>
      <p:sp>
        <p:nvSpPr>
          <p:cNvPr id="13" name="Rectangle 12">
            <a:extLst>
              <a:ext uri="{FF2B5EF4-FFF2-40B4-BE49-F238E27FC236}">
                <a16:creationId xmlns:a16="http://schemas.microsoft.com/office/drawing/2014/main" id="{A64B92F0-B518-433A-9E4F-2CF3FF28D9D3}"/>
              </a:ext>
            </a:extLst>
          </p:cNvPr>
          <p:cNvSpPr/>
          <p:nvPr/>
        </p:nvSpPr>
        <p:spPr>
          <a:xfrm>
            <a:off x="0" y="1558656"/>
            <a:ext cx="7225259" cy="960937"/>
          </a:xfrm>
          <a:prstGeom prst="rect">
            <a:avLst/>
          </a:prstGeom>
          <a:solidFill>
            <a:srgbClr val="FBB1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EEED1EB-EAD4-4D02-BB5B-9C456346197E}"/>
              </a:ext>
            </a:extLst>
          </p:cNvPr>
          <p:cNvSpPr/>
          <p:nvPr/>
        </p:nvSpPr>
        <p:spPr>
          <a:xfrm>
            <a:off x="7225259" y="1558656"/>
            <a:ext cx="4966741" cy="96093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1A47BEE-A430-4B82-8ADC-E2347DB6F2B5}"/>
              </a:ext>
            </a:extLst>
          </p:cNvPr>
          <p:cNvSpPr/>
          <p:nvPr/>
        </p:nvSpPr>
        <p:spPr>
          <a:xfrm>
            <a:off x="0" y="2192290"/>
            <a:ext cx="12192000" cy="1885958"/>
          </a:xfrm>
          <a:prstGeom prst="rect">
            <a:avLst/>
          </a:prstGeom>
          <a:solidFill>
            <a:srgbClr val="0E5DA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000" b="1" dirty="0">
                <a:solidFill>
                  <a:schemeClr val="bg1"/>
                </a:solidFill>
                <a:latin typeface="D-DIN" panose="020B0504030202030204" pitchFamily="34" charset="0"/>
                <a:cs typeface="Arial" panose="020B0604020202020204" pitchFamily="34" charset="0"/>
              </a:rPr>
              <a:t>Implementação da nVOP2 na Resposta</a:t>
            </a:r>
          </a:p>
          <a:p>
            <a:r>
              <a:rPr lang="pt-PT" sz="4000" b="1" dirty="0">
                <a:solidFill>
                  <a:schemeClr val="bg1"/>
                </a:solidFill>
                <a:latin typeface="D-DIN" panose="020B0504030202030204" pitchFamily="34" charset="0"/>
                <a:cs typeface="Arial" panose="020B0604020202020204" pitchFamily="34" charset="0"/>
              </a:rPr>
              <a:t>aos Surtos de cVDPV2:</a:t>
            </a:r>
          </a:p>
          <a:p>
            <a:r>
              <a:rPr lang="pt-PT" sz="4000" dirty="0">
                <a:solidFill>
                  <a:schemeClr val="bg1"/>
                </a:solidFill>
                <a:latin typeface="D-DIN" panose="020B0504030202030204" pitchFamily="34" charset="0"/>
                <a:cs typeface="Arial" panose="020B0604020202020204" pitchFamily="34" charset="0"/>
              </a:rPr>
              <a:t>Orientações Técnicas para os Países</a:t>
            </a:r>
            <a:endParaRPr lang="pt-PT" sz="4000" dirty="0">
              <a:solidFill>
                <a:schemeClr val="bg1"/>
              </a:solidFill>
              <a:latin typeface="D-DIN" panose="020B0504030202030204" pitchFamily="34" charset="0"/>
            </a:endParaRPr>
          </a:p>
        </p:txBody>
      </p:sp>
      <p:pic>
        <p:nvPicPr>
          <p:cNvPr id="8" name="Picture 6" descr="World Health Organization (WHO) – Logos Download">
            <a:extLst>
              <a:ext uri="{FF2B5EF4-FFF2-40B4-BE49-F238E27FC236}">
                <a16:creationId xmlns:a16="http://schemas.microsoft.com/office/drawing/2014/main" id="{1309C046-1308-4CDB-A927-6D8202B32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587" y="458068"/>
            <a:ext cx="2530632" cy="7466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51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10</a:t>
            </a:fld>
            <a:endParaRPr lang="en-US" dirty="0">
              <a:latin typeface="D-DIN" panose="020B0504030202030204" pitchFamily="34" charset="0"/>
            </a:endParaRPr>
          </a:p>
        </p:txBody>
      </p:sp>
      <p:sp>
        <p:nvSpPr>
          <p:cNvPr id="41" name="Rectangle 40">
            <a:extLst>
              <a:ext uri="{FF2B5EF4-FFF2-40B4-BE49-F238E27FC236}">
                <a16:creationId xmlns:a16="http://schemas.microsoft.com/office/drawing/2014/main" id="{0C832EF0-6288-4256-BB46-C26456A22804}"/>
              </a:ext>
            </a:extLst>
          </p:cNvPr>
          <p:cNvSpPr/>
          <p:nvPr/>
        </p:nvSpPr>
        <p:spPr>
          <a:xfrm>
            <a:off x="2787117" y="2016571"/>
            <a:ext cx="3110993" cy="3133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900" dirty="0">
              <a:solidFill>
                <a:srgbClr val="9096A0"/>
              </a:solidFill>
              <a:latin typeface="Arial"/>
            </a:endParaRPr>
          </a:p>
        </p:txBody>
      </p:sp>
      <p:sp>
        <p:nvSpPr>
          <p:cNvPr id="39" name="Rectangle 38">
            <a:extLst>
              <a:ext uri="{FF2B5EF4-FFF2-40B4-BE49-F238E27FC236}">
                <a16:creationId xmlns:a16="http://schemas.microsoft.com/office/drawing/2014/main" id="{ACAA3E9E-B9B9-2F4C-8A23-7D8FE2ADE01B}"/>
              </a:ext>
            </a:extLst>
          </p:cNvPr>
          <p:cNvSpPr/>
          <p:nvPr/>
        </p:nvSpPr>
        <p:spPr>
          <a:xfrm>
            <a:off x="598171" y="1505609"/>
            <a:ext cx="7307872" cy="1754326"/>
          </a:xfrm>
          <a:prstGeom prst="rect">
            <a:avLst/>
          </a:prstGeom>
        </p:spPr>
        <p:txBody>
          <a:bodyPr wrap="square" anchor="t">
            <a:spAutoFit/>
          </a:bodyPr>
          <a:lstStyle/>
          <a:p>
            <a:pPr marL="0" lvl="1"/>
            <a:r>
              <a:rPr lang="pt-PT" b="1" dirty="0">
                <a:latin typeface="D-DIN" panose="020B0504030202030204" pitchFamily="34" charset="0"/>
              </a:rPr>
              <a:t>Dada a urgente necessidade de travar os surtos de cVDPV2 e dos promissores dados sobre a segurança das fases I e II dos ensaios da nVOP2, o desenvolvimento clínico da nVOP2 está a ser acelerado ao abrigo do procedimento de Autorização para Uso de Emergência da OMS (EUL), para que a vacina possa ser disponibilizada o mais rapidamente possível.</a:t>
            </a:r>
            <a:endParaRPr lang="pt-PT" b="1" dirty="0">
              <a:solidFill>
                <a:srgbClr val="201F1E"/>
              </a:solidFill>
              <a:latin typeface="D-DIN" panose="020B0504030202030204" pitchFamily="34" charset="0"/>
              <a:ea typeface="Arial" charset="0"/>
              <a:cs typeface="Arial"/>
            </a:endParaRPr>
          </a:p>
        </p:txBody>
      </p:sp>
      <p:sp>
        <p:nvSpPr>
          <p:cNvPr id="16" name="TextBox 15">
            <a:extLst>
              <a:ext uri="{FF2B5EF4-FFF2-40B4-BE49-F238E27FC236}">
                <a16:creationId xmlns:a16="http://schemas.microsoft.com/office/drawing/2014/main" id="{F8B2D4E1-A9C0-40E4-9C32-F86C61C4502D}"/>
              </a:ext>
            </a:extLst>
          </p:cNvPr>
          <p:cNvSpPr txBox="1"/>
          <p:nvPr/>
        </p:nvSpPr>
        <p:spPr>
          <a:xfrm>
            <a:off x="203200" y="190708"/>
            <a:ext cx="11887200" cy="1077218"/>
          </a:xfrm>
          <a:prstGeom prst="rect">
            <a:avLst/>
          </a:prstGeom>
          <a:noFill/>
        </p:spPr>
        <p:txBody>
          <a:bodyPr wrap="square" rtlCol="0">
            <a:spAutoFit/>
          </a:bodyPr>
          <a:lstStyle/>
          <a:p>
            <a:r>
              <a:rPr lang="pt-PT" sz="3200" b="1" dirty="0">
                <a:solidFill>
                  <a:srgbClr val="F8981D"/>
                </a:solidFill>
                <a:latin typeface="D-DIN" panose="020B0504030202030204" pitchFamily="34" charset="0"/>
              </a:rPr>
              <a:t>Rápida disponibilidade no terreno através do  procedimento de Autorização para Uso de Emergência da OMS</a:t>
            </a:r>
            <a:endParaRPr lang="pt-PT" sz="2400" b="1" dirty="0">
              <a:solidFill>
                <a:srgbClr val="F8981D"/>
              </a:solidFill>
              <a:latin typeface="D-DIN" panose="020B0504030202030204" pitchFamily="34" charset="0"/>
            </a:endParaRPr>
          </a:p>
        </p:txBody>
      </p:sp>
      <p:sp>
        <p:nvSpPr>
          <p:cNvPr id="2" name="TextBox 1">
            <a:extLst>
              <a:ext uri="{FF2B5EF4-FFF2-40B4-BE49-F238E27FC236}">
                <a16:creationId xmlns:a16="http://schemas.microsoft.com/office/drawing/2014/main" id="{DE6B5D37-47BE-4DDB-BEF3-9C3C5A9BC956}"/>
              </a:ext>
            </a:extLst>
          </p:cNvPr>
          <p:cNvSpPr txBox="1"/>
          <p:nvPr/>
        </p:nvSpPr>
        <p:spPr>
          <a:xfrm>
            <a:off x="574702" y="3312682"/>
            <a:ext cx="7429816" cy="2862322"/>
          </a:xfrm>
          <a:prstGeom prst="rect">
            <a:avLst/>
          </a:prstGeom>
          <a:noFill/>
        </p:spPr>
        <p:txBody>
          <a:bodyPr wrap="square" rtlCol="0">
            <a:spAutoFit/>
          </a:bodyPr>
          <a:lstStyle/>
          <a:p>
            <a:r>
              <a:rPr lang="pt-PT" sz="2000" b="1" dirty="0">
                <a:solidFill>
                  <a:srgbClr val="F8981D"/>
                </a:solidFill>
                <a:latin typeface="D-DIN" panose="020B0504030202030204" pitchFamily="34" charset="0"/>
              </a:rPr>
              <a:t>O QUE É A EUL?</a:t>
            </a:r>
          </a:p>
          <a:p>
            <a:endParaRPr lang="pt-PT" sz="800" b="1" dirty="0">
              <a:solidFill>
                <a:srgbClr val="2F5496"/>
              </a:solidFill>
              <a:latin typeface="D-DIN" panose="020B0504030202030204" pitchFamily="34" charset="0"/>
            </a:endParaRPr>
          </a:p>
          <a:p>
            <a:endParaRPr lang="pt-PT" sz="800" b="1" dirty="0">
              <a:solidFill>
                <a:srgbClr val="2F5496"/>
              </a:solidFill>
              <a:latin typeface="D-DIN" panose="020B0504030202030204" pitchFamily="34" charset="0"/>
            </a:endParaRPr>
          </a:p>
          <a:p>
            <a:r>
              <a:rPr lang="pt-PT" dirty="0">
                <a:latin typeface="D-DIN" panose="020B0504030202030204" pitchFamily="34" charset="0"/>
              </a:rPr>
              <a:t>A EUL implica uma análise atenta e rigorosa dos dados disponíveis para permitir o uso precoce e dirigido de produtos não licenciados para uma Emergência de Saúde Pública de Dimensão Internacional (PHEIC), como a poliomielite.</a:t>
            </a:r>
            <a:r>
              <a:rPr lang="pt-PT" b="1" dirty="0">
                <a:latin typeface="D-DIN" panose="020B0504030202030204" pitchFamily="34" charset="0"/>
              </a:rPr>
              <a:t> </a:t>
            </a:r>
            <a:r>
              <a:rPr lang="pt-PT" dirty="0">
                <a:latin typeface="D-DIN" panose="020B0504030202030204" pitchFamily="34" charset="0"/>
              </a:rPr>
              <a:t>A</a:t>
            </a:r>
            <a:r>
              <a:rPr lang="pt-PT" b="1" dirty="0">
                <a:latin typeface="D-DIN" panose="020B0504030202030204" pitchFamily="34" charset="0"/>
              </a:rPr>
              <a:t> </a:t>
            </a:r>
            <a:r>
              <a:rPr lang="pt-PT" dirty="0">
                <a:latin typeface="D-DIN" panose="020B0504030202030204" pitchFamily="34" charset="0"/>
              </a:rPr>
              <a:t>nVOP2 poderá ser a primeira vacina a ser aprovada através da EUL da OMS, podendo ser emitida uma recomendação inicial para o uso da nVOP2 ao abrigo da EUL até ao </a:t>
            </a:r>
            <a:r>
              <a:rPr lang="pt-PT" b="1" dirty="0">
                <a:latin typeface="D-DIN" panose="020B0504030202030204" pitchFamily="34" charset="0"/>
              </a:rPr>
              <a:t>final de 2020</a:t>
            </a:r>
            <a:r>
              <a:rPr lang="pt-PT" dirty="0">
                <a:solidFill>
                  <a:srgbClr val="005BAA"/>
                </a:solidFill>
                <a:latin typeface="D-DIN" panose="020B0504030202030204" pitchFamily="34" charset="0"/>
              </a:rPr>
              <a:t>. </a:t>
            </a:r>
            <a:r>
              <a:rPr lang="pt-PT" dirty="0">
                <a:latin typeface="D-DIN" panose="020B0504030202030204" pitchFamily="34" charset="0"/>
              </a:rPr>
              <a:t>O licenciamento total e a pré-qualificação da vacina pela OMS não estão previstos antes de 2022.</a:t>
            </a:r>
          </a:p>
        </p:txBody>
      </p:sp>
      <p:sp>
        <p:nvSpPr>
          <p:cNvPr id="4" name="TextBox 3">
            <a:extLst>
              <a:ext uri="{FF2B5EF4-FFF2-40B4-BE49-F238E27FC236}">
                <a16:creationId xmlns:a16="http://schemas.microsoft.com/office/drawing/2014/main" id="{CF74F763-7ECA-43F3-A936-1A5C430E16B3}"/>
              </a:ext>
            </a:extLst>
          </p:cNvPr>
          <p:cNvSpPr txBox="1"/>
          <p:nvPr/>
        </p:nvSpPr>
        <p:spPr>
          <a:xfrm>
            <a:off x="8284427" y="1505609"/>
            <a:ext cx="3332872" cy="4154984"/>
          </a:xfrm>
          <a:prstGeom prst="rect">
            <a:avLst/>
          </a:prstGeom>
          <a:solidFill>
            <a:schemeClr val="bg1"/>
          </a:solidFill>
          <a:ln>
            <a:solidFill>
              <a:schemeClr val="tx1"/>
            </a:solidFill>
          </a:ln>
        </p:spPr>
        <p:txBody>
          <a:bodyPr wrap="square" rtlCol="0">
            <a:spAutoFit/>
          </a:bodyPr>
          <a:lstStyle/>
          <a:p>
            <a:endParaRPr lang="en-US" dirty="0"/>
          </a:p>
          <a:p>
            <a:endParaRPr lang="en-GB" dirty="0"/>
          </a:p>
          <a:p>
            <a:endParaRPr lang="en-GB" dirty="0"/>
          </a:p>
          <a:p>
            <a:endParaRPr lang="en-GB" dirty="0"/>
          </a:p>
          <a:p>
            <a:endParaRPr lang="en-GB" dirty="0"/>
          </a:p>
          <a:p>
            <a:pPr algn="ctr"/>
            <a:r>
              <a:rPr lang="en-GB" sz="1600" b="1" dirty="0"/>
              <a:t>Emergency Use Listing Procedure</a:t>
            </a:r>
          </a:p>
          <a:p>
            <a:pPr algn="ctr"/>
            <a:endParaRPr lang="en-GB" b="1" dirty="0"/>
          </a:p>
          <a:p>
            <a:pPr algn="ctr"/>
            <a:r>
              <a:rPr lang="en-GB" sz="1600" b="1" dirty="0">
                <a:latin typeface="Calibri" panose="020F0502020204030204" pitchFamily="34" charset="0"/>
                <a:cs typeface="Calibri" panose="020F0502020204030204" pitchFamily="34" charset="0"/>
              </a:rPr>
              <a:t>Version 9 January 2020</a:t>
            </a:r>
          </a:p>
          <a:p>
            <a:pPr algn="ctr"/>
            <a:endParaRPr lang="en-GB" b="1" dirty="0"/>
          </a:p>
          <a:p>
            <a:pPr algn="ctr"/>
            <a:endParaRPr lang="en-GB" b="1" dirty="0"/>
          </a:p>
          <a:p>
            <a:pPr algn="ctr"/>
            <a:endParaRPr lang="en-GB" b="1" dirty="0"/>
          </a:p>
          <a:p>
            <a:endParaRPr lang="en-GB" b="1" dirty="0"/>
          </a:p>
          <a:p>
            <a:endParaRPr lang="en-GB" b="1" dirty="0"/>
          </a:p>
          <a:p>
            <a:endParaRPr lang="en-GB" b="1" dirty="0"/>
          </a:p>
        </p:txBody>
      </p:sp>
      <p:pic>
        <p:nvPicPr>
          <p:cNvPr id="6" name="Picture 5">
            <a:extLst>
              <a:ext uri="{FF2B5EF4-FFF2-40B4-BE49-F238E27FC236}">
                <a16:creationId xmlns:a16="http://schemas.microsoft.com/office/drawing/2014/main" id="{890C6D7F-A2EE-4E73-B030-42BD3E3C730B}"/>
              </a:ext>
            </a:extLst>
          </p:cNvPr>
          <p:cNvPicPr>
            <a:picLocks noChangeAspect="1"/>
          </p:cNvPicPr>
          <p:nvPr/>
        </p:nvPicPr>
        <p:blipFill>
          <a:blip r:embed="rId3"/>
          <a:stretch>
            <a:fillRect/>
          </a:stretch>
        </p:blipFill>
        <p:spPr>
          <a:xfrm>
            <a:off x="8761680" y="1647949"/>
            <a:ext cx="2286000" cy="809625"/>
          </a:xfrm>
          <a:prstGeom prst="rect">
            <a:avLst/>
          </a:prstGeom>
        </p:spPr>
      </p:pic>
      <p:sp>
        <p:nvSpPr>
          <p:cNvPr id="5" name="TextBox 4">
            <a:extLst>
              <a:ext uri="{FF2B5EF4-FFF2-40B4-BE49-F238E27FC236}">
                <a16:creationId xmlns:a16="http://schemas.microsoft.com/office/drawing/2014/main" id="{EED383A0-026B-4877-AC1C-246B68DAA08F}"/>
              </a:ext>
            </a:extLst>
          </p:cNvPr>
          <p:cNvSpPr txBox="1"/>
          <p:nvPr/>
        </p:nvSpPr>
        <p:spPr>
          <a:xfrm>
            <a:off x="598171" y="6331753"/>
            <a:ext cx="8855242" cy="276999"/>
          </a:xfrm>
          <a:prstGeom prst="rect">
            <a:avLst/>
          </a:prstGeom>
          <a:noFill/>
        </p:spPr>
        <p:txBody>
          <a:bodyPr wrap="square" rtlCol="0">
            <a:spAutoFit/>
          </a:bodyPr>
          <a:lstStyle/>
          <a:p>
            <a:r>
              <a:rPr lang="pt-PT" sz="1200" dirty="0">
                <a:latin typeface="D-DIN" panose="020B0504030202030204" pitchFamily="34" charset="0"/>
              </a:rPr>
              <a:t>O documento do Procedimento da EUL pode ser descarregado em </a:t>
            </a:r>
            <a:r>
              <a:rPr lang="pt-PT" sz="1200" dirty="0">
                <a:latin typeface="D-DIN" panose="020B0504030202030204" pitchFamily="34" charset="0"/>
                <a:hlinkClick r:id="rId4"/>
              </a:rPr>
              <a:t>http://polioeradication.org</a:t>
            </a:r>
            <a:r>
              <a:rPr lang="pt-PT" sz="1200">
                <a:latin typeface="D-DIN" panose="020B0504030202030204" pitchFamily="34" charset="0"/>
                <a:hlinkClick r:id="rId4"/>
              </a:rPr>
              <a:t>/nVOP2</a:t>
            </a:r>
            <a:r>
              <a:rPr lang="pt-PT" sz="1200">
                <a:latin typeface="D-DIN" panose="020B0504030202030204" pitchFamily="34" charset="0"/>
              </a:rPr>
              <a:t> </a:t>
            </a:r>
          </a:p>
        </p:txBody>
      </p:sp>
    </p:spTree>
    <p:extLst>
      <p:ext uri="{BB962C8B-B14F-4D97-AF65-F5344CB8AC3E}">
        <p14:creationId xmlns:p14="http://schemas.microsoft.com/office/powerpoint/2010/main" val="406565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11</a:t>
            </a:fld>
            <a:endParaRPr lang="en-US" dirty="0">
              <a:latin typeface="D-DIN" panose="020B0504030202030204" pitchFamily="34" charset="0"/>
            </a:endParaRPr>
          </a:p>
        </p:txBody>
      </p:sp>
      <p:sp>
        <p:nvSpPr>
          <p:cNvPr id="41" name="Rectangle 40">
            <a:extLst>
              <a:ext uri="{FF2B5EF4-FFF2-40B4-BE49-F238E27FC236}">
                <a16:creationId xmlns:a16="http://schemas.microsoft.com/office/drawing/2014/main" id="{0C832EF0-6288-4256-BB46-C26456A22804}"/>
              </a:ext>
            </a:extLst>
          </p:cNvPr>
          <p:cNvSpPr/>
          <p:nvPr/>
        </p:nvSpPr>
        <p:spPr>
          <a:xfrm>
            <a:off x="2787117" y="2016571"/>
            <a:ext cx="3110993" cy="3133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900" dirty="0">
              <a:solidFill>
                <a:srgbClr val="9096A0"/>
              </a:solidFill>
              <a:latin typeface="Arial"/>
            </a:endParaRPr>
          </a:p>
        </p:txBody>
      </p:sp>
      <p:sp>
        <p:nvSpPr>
          <p:cNvPr id="16" name="TextBox 15">
            <a:extLst>
              <a:ext uri="{FF2B5EF4-FFF2-40B4-BE49-F238E27FC236}">
                <a16:creationId xmlns:a16="http://schemas.microsoft.com/office/drawing/2014/main" id="{F8B2D4E1-A9C0-40E4-9C32-F86C61C4502D}"/>
              </a:ext>
            </a:extLst>
          </p:cNvPr>
          <p:cNvSpPr txBox="1"/>
          <p:nvPr/>
        </p:nvSpPr>
        <p:spPr>
          <a:xfrm>
            <a:off x="228600" y="448118"/>
            <a:ext cx="11811000" cy="1077218"/>
          </a:xfrm>
          <a:prstGeom prst="rect">
            <a:avLst/>
          </a:prstGeom>
          <a:noFill/>
        </p:spPr>
        <p:txBody>
          <a:bodyPr wrap="square" rtlCol="0">
            <a:spAutoFit/>
          </a:bodyPr>
          <a:lstStyle/>
          <a:p>
            <a:r>
              <a:rPr lang="pt-PT" sz="3200" b="1" dirty="0">
                <a:solidFill>
                  <a:srgbClr val="F8981D"/>
                </a:solidFill>
                <a:latin typeface="D-DIN" panose="020B0504030202030204" pitchFamily="34" charset="0"/>
              </a:rPr>
              <a:t>Rápida disponibilidade no terreno através do  procedimento de Autorização para Uso de Emergência da OMS</a:t>
            </a:r>
            <a:endParaRPr lang="pt-PT" sz="2400" b="1" dirty="0">
              <a:solidFill>
                <a:srgbClr val="F8981D"/>
              </a:solidFill>
              <a:latin typeface="D-DIN" panose="020B0504030202030204" pitchFamily="34" charset="0"/>
            </a:endParaRPr>
          </a:p>
        </p:txBody>
      </p:sp>
      <p:sp>
        <p:nvSpPr>
          <p:cNvPr id="4" name="TextBox 3">
            <a:extLst>
              <a:ext uri="{FF2B5EF4-FFF2-40B4-BE49-F238E27FC236}">
                <a16:creationId xmlns:a16="http://schemas.microsoft.com/office/drawing/2014/main" id="{59CC0120-7050-4039-97FD-D0074EC723D6}"/>
              </a:ext>
            </a:extLst>
          </p:cNvPr>
          <p:cNvSpPr txBox="1"/>
          <p:nvPr/>
        </p:nvSpPr>
        <p:spPr>
          <a:xfrm>
            <a:off x="666976" y="2138184"/>
            <a:ext cx="10686824" cy="1938992"/>
          </a:xfrm>
          <a:prstGeom prst="rect">
            <a:avLst/>
          </a:prstGeom>
          <a:noFill/>
        </p:spPr>
        <p:txBody>
          <a:bodyPr wrap="square" rtlCol="0">
            <a:spAutoFit/>
          </a:bodyPr>
          <a:lstStyle/>
          <a:p>
            <a:r>
              <a:rPr lang="pt-PT" sz="2000" b="1" dirty="0">
                <a:solidFill>
                  <a:srgbClr val="F8981D"/>
                </a:solidFill>
                <a:latin typeface="D-DIN" panose="020B0504030202030204" pitchFamily="34" charset="0"/>
              </a:rPr>
              <a:t>Critérios de uso essenciais para o período inicial de utilização: </a:t>
            </a:r>
            <a:r>
              <a:rPr lang="pt-PT" sz="2000" dirty="0">
                <a:latin typeface="D-DIN" panose="020B0504030202030204" pitchFamily="34" charset="0"/>
              </a:rPr>
              <a:t>como a nVOP2 ainda não foi utilizada fora de contextos de ensaios clínicos, devem ser estabelecidos critérios adicionais </a:t>
            </a:r>
            <a:r>
              <a:rPr lang="pt-PT" sz="2000" b="1" dirty="0">
                <a:latin typeface="D-DIN" panose="020B0504030202030204" pitchFamily="34" charset="0"/>
              </a:rPr>
              <a:t>para o uso inicial (i.e., primeiro uso) da vacina ao abrigo da recomendação de uso da EUL</a:t>
            </a:r>
            <a:r>
              <a:rPr lang="pt-PT" sz="2000" dirty="0">
                <a:latin typeface="D-DIN" panose="020B0504030202030204" pitchFamily="34" charset="0"/>
              </a:rPr>
              <a:t>. Esses critérios são chamados de Critérios de Uso Essenciais e entrarão em vigor durante, aproximadamente, 3 meses a partir do primeiro uso da nVOP2 ao abrigo da EUL (abrangendo, provavelmente, 1-3 respostas completas a surtos).</a:t>
            </a:r>
          </a:p>
        </p:txBody>
      </p:sp>
      <p:sp>
        <p:nvSpPr>
          <p:cNvPr id="5" name="TextBox 4">
            <a:extLst>
              <a:ext uri="{FF2B5EF4-FFF2-40B4-BE49-F238E27FC236}">
                <a16:creationId xmlns:a16="http://schemas.microsoft.com/office/drawing/2014/main" id="{3F37BABE-A356-4015-90DE-082EA1FE80C0}"/>
              </a:ext>
            </a:extLst>
          </p:cNvPr>
          <p:cNvSpPr txBox="1"/>
          <p:nvPr/>
        </p:nvSpPr>
        <p:spPr>
          <a:xfrm>
            <a:off x="666975" y="4040350"/>
            <a:ext cx="10206777" cy="1938992"/>
          </a:xfrm>
          <a:prstGeom prst="rect">
            <a:avLst/>
          </a:prstGeom>
          <a:noFill/>
        </p:spPr>
        <p:txBody>
          <a:bodyPr wrap="square" rtlCol="0">
            <a:spAutoFit/>
          </a:bodyPr>
          <a:lstStyle/>
          <a:p>
            <a:r>
              <a:rPr lang="pt-PT" sz="2000" b="1" dirty="0">
                <a:solidFill>
                  <a:srgbClr val="F8981D"/>
                </a:solidFill>
                <a:latin typeface="D-DIN" panose="020B0504030202030204" pitchFamily="34" charset="0"/>
              </a:rPr>
              <a:t>Requisitos de monitorização pós-implementação: </a:t>
            </a:r>
            <a:r>
              <a:rPr lang="pt-PT" sz="2000" dirty="0">
                <a:latin typeface="D-DIN" panose="020B0504030202030204" pitchFamily="34" charset="0"/>
              </a:rPr>
              <a:t>é necessária uma monitorização melhorada da vacina, enquanto a nVOP2 é usada ao abrigo da EUL, para avaliar a vigilância da segurança, o desempenho, as queixas sobre a qualidade e outros factores relevantes que tenham impacto sobre a validade da autorização. Estes factores aplicam-se </a:t>
            </a:r>
            <a:r>
              <a:rPr lang="pt-PT" sz="2000" b="1" dirty="0">
                <a:latin typeface="D-DIN" panose="020B0504030202030204" pitchFamily="34" charset="0"/>
              </a:rPr>
              <a:t>durante todo o tempo  em que a</a:t>
            </a:r>
            <a:r>
              <a:rPr lang="pt-PT" sz="2000" dirty="0">
                <a:latin typeface="D-DIN" panose="020B0504030202030204" pitchFamily="34" charset="0"/>
              </a:rPr>
              <a:t> </a:t>
            </a:r>
            <a:r>
              <a:rPr lang="pt-PT" sz="2000" b="1" dirty="0">
                <a:latin typeface="D-DIN" panose="020B0504030202030204" pitchFamily="34" charset="0"/>
              </a:rPr>
              <a:t>nVOP2 for usada ao abrigo de uma recomendação de uso da EUL.</a:t>
            </a:r>
          </a:p>
          <a:p>
            <a:endParaRPr lang="pt-PT" sz="2000" dirty="0"/>
          </a:p>
        </p:txBody>
      </p:sp>
      <p:sp>
        <p:nvSpPr>
          <p:cNvPr id="15" name="Rectangle 14">
            <a:extLst>
              <a:ext uri="{FF2B5EF4-FFF2-40B4-BE49-F238E27FC236}">
                <a16:creationId xmlns:a16="http://schemas.microsoft.com/office/drawing/2014/main" id="{9B5237A1-8B36-4BA4-975A-7BD331978F33}"/>
              </a:ext>
            </a:extLst>
          </p:cNvPr>
          <p:cNvSpPr/>
          <p:nvPr/>
        </p:nvSpPr>
        <p:spPr>
          <a:xfrm>
            <a:off x="666976" y="1641786"/>
            <a:ext cx="10206777" cy="350213"/>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latin typeface="D-DIN" panose="020B0504030202030204" pitchFamily="34" charset="0"/>
              </a:rPr>
              <a:t>Requisitos especiais para o uso da vacina ao abrigo da EUL</a:t>
            </a:r>
          </a:p>
        </p:txBody>
      </p:sp>
    </p:spTree>
    <p:extLst>
      <p:ext uri="{BB962C8B-B14F-4D97-AF65-F5344CB8AC3E}">
        <p14:creationId xmlns:p14="http://schemas.microsoft.com/office/powerpoint/2010/main" val="232968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4" name="Rectangle 3"/>
          <p:cNvSpPr/>
          <p:nvPr/>
        </p:nvSpPr>
        <p:spPr>
          <a:xfrm>
            <a:off x="631745" y="1571277"/>
            <a:ext cx="5443728" cy="1477328"/>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Detecção de VDPV2</a:t>
            </a:r>
          </a:p>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Capacidade de adquirir/distribuir a vacina em tempo oportuno</a:t>
            </a:r>
          </a:p>
          <a:p>
            <a:pPr marL="285750" indent="-285750">
              <a:buFont typeface="Arial" panose="020B0604020202020204" pitchFamily="34" charset="0"/>
              <a:buChar char="•"/>
            </a:pPr>
            <a:r>
              <a:rPr lang="pt-PT" dirty="0">
                <a:latin typeface="D-DIN" panose="020B0504030202030204" pitchFamily="34" charset="0"/>
                <a:cs typeface="Arial" panose="020B0604020202020204" pitchFamily="34" charset="0"/>
              </a:rPr>
              <a:t>Capacidade para responder a resultados não previstos</a:t>
            </a:r>
          </a:p>
        </p:txBody>
      </p:sp>
      <p:sp>
        <p:nvSpPr>
          <p:cNvPr id="26" name="TextBox 25"/>
          <p:cNvSpPr txBox="1"/>
          <p:nvPr/>
        </p:nvSpPr>
        <p:spPr>
          <a:xfrm>
            <a:off x="631745" y="4883830"/>
            <a:ext cx="4650336" cy="1477328"/>
          </a:xfrm>
          <a:prstGeom prst="rect">
            <a:avLst/>
          </a:prstGeom>
          <a:noFill/>
        </p:spPr>
        <p:txBody>
          <a:bodyPr wrap="square" rtlCol="0">
            <a:spAutoFit/>
          </a:bodyPr>
          <a:lstStyle/>
          <a:p>
            <a:pPr marL="285750" indent="-285750">
              <a:buFont typeface="Arial" panose="020B0604020202020204" pitchFamily="34" charset="0"/>
              <a:buChar char="•"/>
            </a:pPr>
            <a:r>
              <a:rPr lang="pt-PT" dirty="0">
                <a:latin typeface="D-DIN" panose="020B0504030202030204" pitchFamily="34" charset="0"/>
              </a:rPr>
              <a:t>Primeiros usos ao abrigo da EUL: resposta a surtos só com a nVOP2</a:t>
            </a:r>
          </a:p>
          <a:p>
            <a:pPr marL="285750" indent="-285750">
              <a:buFont typeface="Arial" panose="020B0604020202020204" pitchFamily="34" charset="0"/>
              <a:buChar char="•"/>
            </a:pPr>
            <a:r>
              <a:rPr lang="pt-PT" dirty="0">
                <a:latin typeface="D-DIN" panose="020B0504030202030204" pitchFamily="34" charset="0"/>
              </a:rPr>
              <a:t>Assegurar vacinas suficientes para conduzir o número total de rondas necessárias com a nVOP2</a:t>
            </a:r>
          </a:p>
        </p:txBody>
      </p:sp>
      <p:sp>
        <p:nvSpPr>
          <p:cNvPr id="2" name="TextBox 1"/>
          <p:cNvSpPr txBox="1"/>
          <p:nvPr/>
        </p:nvSpPr>
        <p:spPr>
          <a:xfrm>
            <a:off x="6213237" y="1544000"/>
            <a:ext cx="4863057" cy="1477328"/>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Capacidade para a vigilância pós-implementação (incluindo a segurança, PFA e VA)</a:t>
            </a:r>
          </a:p>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Período de espera de 12 semanas após o último uso da mVOP2 na zona</a:t>
            </a:r>
          </a:p>
        </p:txBody>
      </p:sp>
      <p:sp>
        <p:nvSpPr>
          <p:cNvPr id="21" name="Rectangle 20"/>
          <p:cNvSpPr/>
          <p:nvPr/>
        </p:nvSpPr>
        <p:spPr>
          <a:xfrm>
            <a:off x="631745" y="3436763"/>
            <a:ext cx="5443728" cy="1200329"/>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Um período de espera de 6 semanas após as campanhas de resposta aos surtos com a VOPb (para minimizar o risco de recombinação entre a nVOP2 e a mVOP1/3)</a:t>
            </a:r>
          </a:p>
        </p:txBody>
      </p:sp>
      <p:sp>
        <p:nvSpPr>
          <p:cNvPr id="25" name="TextBox 24"/>
          <p:cNvSpPr txBox="1"/>
          <p:nvPr/>
        </p:nvSpPr>
        <p:spPr>
          <a:xfrm>
            <a:off x="6213237" y="3474483"/>
            <a:ext cx="5648632" cy="646331"/>
          </a:xfrm>
          <a:prstGeom prst="rect">
            <a:avLst/>
          </a:prstGeom>
          <a:noFill/>
        </p:spPr>
        <p:txBody>
          <a:bodyPr wrap="square" rtlCol="0">
            <a:spAutoFit/>
          </a:bodyPr>
          <a:lstStyle/>
          <a:p>
            <a:pPr marL="285750" indent="-285750">
              <a:buFont typeface="Arial" panose="020B0604020202020204" pitchFamily="34" charset="0"/>
              <a:buChar char="•"/>
            </a:pPr>
            <a:r>
              <a:rPr lang="pt-PT" dirty="0">
                <a:latin typeface="D-DIN" panose="020B0504030202030204" pitchFamily="34" charset="0"/>
                <a:cs typeface="Arial" panose="020B0604020202020204" pitchFamily="34" charset="0"/>
              </a:rPr>
              <a:t>Aceitação da vacina</a:t>
            </a:r>
          </a:p>
          <a:p>
            <a:pPr marL="285750" indent="-285750">
              <a:spcBef>
                <a:spcPts val="0"/>
              </a:spcBef>
              <a:spcAft>
                <a:spcPts val="0"/>
              </a:spcAft>
              <a:buFont typeface="Arial" panose="020B0604020202020204" pitchFamily="34" charset="0"/>
              <a:buChar char="•"/>
            </a:pPr>
            <a:r>
              <a:rPr lang="pt-PT" dirty="0">
                <a:latin typeface="D-DIN" panose="020B0504030202030204" pitchFamily="34" charset="0"/>
                <a:cs typeface="Arial" panose="020B0604020202020204" pitchFamily="34" charset="0"/>
              </a:rPr>
              <a:t>Acesso ou questões de segurança</a:t>
            </a:r>
          </a:p>
        </p:txBody>
      </p:sp>
      <p:sp>
        <p:nvSpPr>
          <p:cNvPr id="3" name="TextBox 2"/>
          <p:cNvSpPr txBox="1"/>
          <p:nvPr/>
        </p:nvSpPr>
        <p:spPr>
          <a:xfrm>
            <a:off x="6216701" y="4928634"/>
            <a:ext cx="4859593" cy="1200329"/>
          </a:xfrm>
          <a:prstGeom prst="rect">
            <a:avLst/>
          </a:prstGeom>
          <a:noFill/>
        </p:spPr>
        <p:txBody>
          <a:bodyPr wrap="square" rtlCol="0">
            <a:spAutoFit/>
          </a:bodyPr>
          <a:lstStyle/>
          <a:p>
            <a:pPr marL="285750" indent="-285750">
              <a:buFont typeface="Arial" panose="020B0604020202020204" pitchFamily="34" charset="0"/>
              <a:buChar char="•"/>
            </a:pPr>
            <a:r>
              <a:rPr lang="pt-PT" dirty="0">
                <a:latin typeface="D-DIN" panose="020B0504030202030204" pitchFamily="34" charset="0"/>
              </a:rPr>
              <a:t>O uso da VIP para a resposta aos surtos pode ser considerado posteriormente, após as duas primeiras rondas de nVOP2</a:t>
            </a:r>
          </a:p>
          <a:p>
            <a:endParaRPr lang="pt-PT" dirty="0"/>
          </a:p>
        </p:txBody>
      </p:sp>
      <p:sp>
        <p:nvSpPr>
          <p:cNvPr id="19" name="TextBox 18"/>
          <p:cNvSpPr txBox="1"/>
          <p:nvPr/>
        </p:nvSpPr>
        <p:spPr>
          <a:xfrm>
            <a:off x="406400" y="752242"/>
            <a:ext cx="11087100" cy="707886"/>
          </a:xfrm>
          <a:prstGeom prst="rect">
            <a:avLst/>
          </a:prstGeom>
          <a:noFill/>
        </p:spPr>
        <p:txBody>
          <a:bodyPr wrap="square" rtlCol="0">
            <a:spAutoFit/>
          </a:bodyPr>
          <a:lstStyle/>
          <a:p>
            <a:r>
              <a:rPr lang="pt-PT" sz="2000" b="1" dirty="0">
                <a:solidFill>
                  <a:srgbClr val="F8981D"/>
                </a:solidFill>
                <a:latin typeface="D-DIN" panose="020B0504030202030204" pitchFamily="34" charset="0"/>
                <a:cs typeface="Arial" panose="020B0604020202020204" pitchFamily="34" charset="0"/>
              </a:rPr>
              <a:t>Aprovados em princípio pelo Grupo Consultivo Estratégico de Peritos em Vacinação (SAGE)</a:t>
            </a:r>
          </a:p>
        </p:txBody>
      </p:sp>
      <p:sp>
        <p:nvSpPr>
          <p:cNvPr id="13" name="Rectangle 12">
            <a:extLst>
              <a:ext uri="{FF2B5EF4-FFF2-40B4-BE49-F238E27FC236}">
                <a16:creationId xmlns:a16="http://schemas.microsoft.com/office/drawing/2014/main" id="{231639F1-4B2F-4D1B-9B6E-5547292BDA2A}"/>
              </a:ext>
            </a:extLst>
          </p:cNvPr>
          <p:cNvSpPr/>
          <p:nvPr/>
        </p:nvSpPr>
        <p:spPr>
          <a:xfrm>
            <a:off x="631745" y="3039568"/>
            <a:ext cx="10206777" cy="350213"/>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D-DIN" panose="020B0504030202030204" pitchFamily="34" charset="0"/>
              </a:rPr>
              <a:t>Considerações adicionais para o uso da nVOP2 na resposta a surtos </a:t>
            </a:r>
          </a:p>
        </p:txBody>
      </p:sp>
      <p:sp>
        <p:nvSpPr>
          <p:cNvPr id="15" name="Rectangle 14">
            <a:extLst>
              <a:ext uri="{FF2B5EF4-FFF2-40B4-BE49-F238E27FC236}">
                <a16:creationId xmlns:a16="http://schemas.microsoft.com/office/drawing/2014/main" id="{CE5F44BF-0846-433C-A312-DF512B1F38C3}"/>
              </a:ext>
            </a:extLst>
          </p:cNvPr>
          <p:cNvSpPr/>
          <p:nvPr/>
        </p:nvSpPr>
        <p:spPr>
          <a:xfrm>
            <a:off x="631744" y="4527341"/>
            <a:ext cx="10206777" cy="350213"/>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D-DIN" panose="020B0504030202030204" pitchFamily="34" charset="0"/>
              </a:rPr>
              <a:t>Especificações para o uso inicial</a:t>
            </a:r>
          </a:p>
        </p:txBody>
      </p:sp>
      <p:sp>
        <p:nvSpPr>
          <p:cNvPr id="14" name="Slide Number Placeholder 2">
            <a:extLst>
              <a:ext uri="{FF2B5EF4-FFF2-40B4-BE49-F238E27FC236}">
                <a16:creationId xmlns:a16="http://schemas.microsoft.com/office/drawing/2014/main" id="{9B80B1C4-E447-4480-98B4-A1F1E3C0E3F4}"/>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12</a:t>
            </a:fld>
            <a:endParaRPr lang="en-US" dirty="0">
              <a:latin typeface="D-DIN" panose="020B0504030202030204" pitchFamily="34" charset="0"/>
            </a:endParaRPr>
          </a:p>
        </p:txBody>
      </p:sp>
      <p:sp>
        <p:nvSpPr>
          <p:cNvPr id="6" name="TextBox 5">
            <a:extLst>
              <a:ext uri="{FF2B5EF4-FFF2-40B4-BE49-F238E27FC236}">
                <a16:creationId xmlns:a16="http://schemas.microsoft.com/office/drawing/2014/main" id="{61507699-95B5-49D7-93AD-43B519DB8348}"/>
              </a:ext>
            </a:extLst>
          </p:cNvPr>
          <p:cNvSpPr txBox="1"/>
          <p:nvPr/>
        </p:nvSpPr>
        <p:spPr>
          <a:xfrm>
            <a:off x="177800" y="193569"/>
            <a:ext cx="11874499" cy="507831"/>
          </a:xfrm>
          <a:prstGeom prst="rect">
            <a:avLst/>
          </a:prstGeom>
          <a:noFill/>
        </p:spPr>
        <p:txBody>
          <a:bodyPr wrap="square" rtlCol="0">
            <a:spAutoFit/>
          </a:bodyPr>
          <a:lstStyle/>
          <a:p>
            <a:r>
              <a:rPr lang="pt-PT" sz="2700" b="1" dirty="0">
                <a:solidFill>
                  <a:srgbClr val="F8981D"/>
                </a:solidFill>
                <a:latin typeface="D-DIN" panose="020B0504030202030204" pitchFamily="34" charset="0"/>
              </a:rPr>
              <a:t>Critérios essenciais para o uso inicial da nVOP2 na resposta a surtos</a:t>
            </a:r>
          </a:p>
        </p:txBody>
      </p:sp>
    </p:spTree>
    <p:extLst>
      <p:ext uri="{BB962C8B-B14F-4D97-AF65-F5344CB8AC3E}">
        <p14:creationId xmlns:p14="http://schemas.microsoft.com/office/powerpoint/2010/main" val="231906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EEF0925-F31A-44D1-93D6-72C48CF53744}"/>
              </a:ext>
            </a:extLst>
          </p:cNvPr>
          <p:cNvGraphicFramePr>
            <a:graphicFrameLocks noGrp="1"/>
          </p:cNvGraphicFramePr>
          <p:nvPr>
            <p:extLst>
              <p:ext uri="{D42A27DB-BD31-4B8C-83A1-F6EECF244321}">
                <p14:modId xmlns:p14="http://schemas.microsoft.com/office/powerpoint/2010/main" val="196442590"/>
              </p:ext>
            </p:extLst>
          </p:nvPr>
        </p:nvGraphicFramePr>
        <p:xfrm>
          <a:off x="1696330" y="1254920"/>
          <a:ext cx="10495671" cy="5603080"/>
        </p:xfrm>
        <a:graphic>
          <a:graphicData uri="http://schemas.openxmlformats.org/drawingml/2006/table">
            <a:tbl>
              <a:tblPr firstRow="1" bandRow="1">
                <a:tableStyleId>{74C1A8A3-306A-4EB7-A6B1-4F7E0EB9C5D6}</a:tableStyleId>
              </a:tblPr>
              <a:tblGrid>
                <a:gridCol w="3498557">
                  <a:extLst>
                    <a:ext uri="{9D8B030D-6E8A-4147-A177-3AD203B41FA5}">
                      <a16:colId xmlns:a16="http://schemas.microsoft.com/office/drawing/2014/main" val="1788880233"/>
                    </a:ext>
                  </a:extLst>
                </a:gridCol>
                <a:gridCol w="3498557">
                  <a:extLst>
                    <a:ext uri="{9D8B030D-6E8A-4147-A177-3AD203B41FA5}">
                      <a16:colId xmlns:a16="http://schemas.microsoft.com/office/drawing/2014/main" val="1120939489"/>
                    </a:ext>
                  </a:extLst>
                </a:gridCol>
                <a:gridCol w="3498557">
                  <a:extLst>
                    <a:ext uri="{9D8B030D-6E8A-4147-A177-3AD203B41FA5}">
                      <a16:colId xmlns:a16="http://schemas.microsoft.com/office/drawing/2014/main" val="3108767635"/>
                    </a:ext>
                  </a:extLst>
                </a:gridCol>
              </a:tblGrid>
              <a:tr h="1205311">
                <a:tc>
                  <a:txBody>
                    <a:bodyPr/>
                    <a:lstStyle/>
                    <a:p>
                      <a:pPr marL="0" marR="0" algn="ctr">
                        <a:lnSpc>
                          <a:spcPct val="107000"/>
                        </a:lnSpc>
                        <a:spcBef>
                          <a:spcPts val="0"/>
                        </a:spcBef>
                        <a:spcAft>
                          <a:spcPts val="0"/>
                        </a:spcAft>
                      </a:pPr>
                      <a:endParaRPr lang="pt-PT" sz="1750" b="1" noProof="0" dirty="0">
                        <a:solidFill>
                          <a:schemeClr val="bg1"/>
                        </a:solidFill>
                        <a:effectLst/>
                        <a:latin typeface="D-DIN" panose="020B0504030202030204" pitchFamily="34" charset="0"/>
                      </a:endParaRPr>
                    </a:p>
                    <a:p>
                      <a:pPr marL="0" marR="0" algn="ctr">
                        <a:lnSpc>
                          <a:spcPct val="107000"/>
                        </a:lnSpc>
                        <a:spcBef>
                          <a:spcPts val="0"/>
                        </a:spcBef>
                        <a:spcAft>
                          <a:spcPts val="0"/>
                        </a:spcAft>
                      </a:pPr>
                      <a:r>
                        <a:rPr lang="pt-PT" sz="1750" b="1" noProof="0" dirty="0">
                          <a:solidFill>
                            <a:schemeClr val="bg1"/>
                          </a:solidFill>
                          <a:effectLst/>
                          <a:latin typeface="D-DIN" panose="020B0504030202030204" pitchFamily="34" charset="0"/>
                        </a:rPr>
                        <a:t>Período inicial de uso após a recomendação inicial de uso da  EUL</a:t>
                      </a:r>
                      <a:endParaRPr lang="pt-PT" sz="1750" noProof="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981D"/>
                    </a:solidFill>
                  </a:tcPr>
                </a:tc>
                <a:tc>
                  <a:txBody>
                    <a:bodyPr/>
                    <a:lstStyle/>
                    <a:p>
                      <a:pPr marL="0" marR="0" algn="ctr">
                        <a:lnSpc>
                          <a:spcPct val="107000"/>
                        </a:lnSpc>
                        <a:spcBef>
                          <a:spcPts val="0"/>
                        </a:spcBef>
                        <a:spcAft>
                          <a:spcPts val="0"/>
                        </a:spcAft>
                      </a:pPr>
                      <a:r>
                        <a:rPr lang="pt-PT" sz="1750" b="1" noProof="0" dirty="0">
                          <a:solidFill>
                            <a:schemeClr val="bg1"/>
                          </a:solidFill>
                          <a:effectLst/>
                          <a:latin typeface="D-DIN" panose="020B0504030202030204" pitchFamily="34" charset="0"/>
                        </a:rPr>
                        <a:t>Recomendações finais da EUL após o período inicial de uso</a:t>
                      </a:r>
                      <a:endParaRPr lang="pt-PT" sz="1750" noProof="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981D"/>
                    </a:solidFill>
                  </a:tcPr>
                </a:tc>
                <a:tc>
                  <a:txBody>
                    <a:bodyPr/>
                    <a:lstStyle/>
                    <a:p>
                      <a:pPr marL="0" marR="0" algn="ctr">
                        <a:lnSpc>
                          <a:spcPct val="107000"/>
                        </a:lnSpc>
                        <a:spcBef>
                          <a:spcPts val="0"/>
                        </a:spcBef>
                        <a:spcAft>
                          <a:spcPts val="0"/>
                        </a:spcAft>
                      </a:pPr>
                      <a:r>
                        <a:rPr lang="pt-PT" sz="1750" b="1" noProof="0" dirty="0">
                          <a:solidFill>
                            <a:schemeClr val="bg1"/>
                          </a:solidFill>
                          <a:effectLst/>
                          <a:latin typeface="D-DIN" panose="020B0504030202030204" pitchFamily="34" charset="0"/>
                        </a:rPr>
                        <a:t>A nVOP2 recebe</a:t>
                      </a:r>
                      <a:r>
                        <a:rPr lang="pt-PT" sz="1750" b="1" baseline="0" noProof="0" dirty="0">
                          <a:solidFill>
                            <a:schemeClr val="bg1"/>
                          </a:solidFill>
                          <a:effectLst/>
                          <a:latin typeface="D-DIN" panose="020B0504030202030204" pitchFamily="34" charset="0"/>
                        </a:rPr>
                        <a:t> a pré-qualificação da OMS </a:t>
                      </a:r>
                      <a:r>
                        <a:rPr lang="pt-PT" sz="1750" b="1" noProof="0" dirty="0">
                          <a:solidFill>
                            <a:schemeClr val="bg1"/>
                          </a:solidFill>
                          <a:effectLst/>
                          <a:latin typeface="D-DIN" panose="020B0504030202030204" pitchFamily="34" charset="0"/>
                        </a:rPr>
                        <a:t>(fim da recomendação da EUL e período de autorização)</a:t>
                      </a:r>
                      <a:endParaRPr lang="pt-PT" sz="1750" noProof="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981D"/>
                    </a:solidFill>
                  </a:tcPr>
                </a:tc>
                <a:extLst>
                  <a:ext uri="{0D108BD9-81ED-4DB2-BD59-A6C34878D82A}">
                    <a16:rowId xmlns:a16="http://schemas.microsoft.com/office/drawing/2014/main" val="149664288"/>
                  </a:ext>
                </a:extLst>
              </a:tr>
              <a:tr h="2040666">
                <a:tc>
                  <a:txBody>
                    <a:bodyPr/>
                    <a:lstStyle/>
                    <a:p>
                      <a:pPr marL="0" marR="0">
                        <a:lnSpc>
                          <a:spcPct val="107000"/>
                        </a:lnSpc>
                        <a:spcBef>
                          <a:spcPts val="0"/>
                        </a:spcBef>
                        <a:spcAft>
                          <a:spcPts val="0"/>
                        </a:spcAft>
                      </a:pPr>
                      <a:endParaRPr lang="pt-PT" sz="1700" noProof="0" dirty="0">
                        <a:effectLst/>
                        <a:latin typeface="D-DIN" panose="020B0504030202030204" pitchFamily="34" charset="0"/>
                      </a:endParaRPr>
                    </a:p>
                    <a:p>
                      <a:pPr marL="0" marR="0">
                        <a:lnSpc>
                          <a:spcPct val="107000"/>
                        </a:lnSpc>
                        <a:spcBef>
                          <a:spcPts val="0"/>
                        </a:spcBef>
                        <a:spcAft>
                          <a:spcPts val="0"/>
                        </a:spcAft>
                      </a:pPr>
                      <a:r>
                        <a:rPr lang="pt-PT" sz="1700" noProof="0" dirty="0">
                          <a:effectLst/>
                          <a:latin typeface="D-DIN" panose="020B0504030202030204" pitchFamily="34" charset="0"/>
                        </a:rPr>
                        <a:t>Os primeiros três meses </a:t>
                      </a:r>
                      <a:r>
                        <a:rPr lang="pt-PT" sz="1700" noProof="0" dirty="0">
                          <a:solidFill>
                            <a:srgbClr val="000000"/>
                          </a:solidFill>
                          <a:effectLst/>
                          <a:latin typeface="D-DIN" panose="020B0504030202030204" pitchFamily="34" charset="0"/>
                        </a:rPr>
                        <a:t>(aprox.) após o primeiro uso da nVOP2 ao abrigo da recomendação de uso da EUL (prevista para o final de 2020)</a:t>
                      </a:r>
                    </a:p>
                    <a:p>
                      <a:pPr marL="0" marR="0">
                        <a:lnSpc>
                          <a:spcPct val="107000"/>
                        </a:lnSpc>
                        <a:spcBef>
                          <a:spcPts val="0"/>
                        </a:spcBef>
                        <a:spcAft>
                          <a:spcPts val="0"/>
                        </a:spcAft>
                      </a:pPr>
                      <a:endParaRPr lang="pt-PT" sz="1700" noProof="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endParaRPr lang="pt-PT" sz="1700" noProof="0" dirty="0">
                        <a:solidFill>
                          <a:srgbClr val="000000"/>
                        </a:solidFill>
                        <a:effectLst/>
                        <a:latin typeface="D-DIN" panose="020B0504030202030204" pitchFamily="34" charset="0"/>
                      </a:endParaRPr>
                    </a:p>
                    <a:p>
                      <a:pPr marL="0" marR="0">
                        <a:lnSpc>
                          <a:spcPct val="107000"/>
                        </a:lnSpc>
                        <a:spcBef>
                          <a:spcPts val="0"/>
                        </a:spcBef>
                        <a:spcAft>
                          <a:spcPts val="0"/>
                        </a:spcAft>
                      </a:pPr>
                      <a:r>
                        <a:rPr lang="pt-PT" sz="1700" noProof="0" dirty="0">
                          <a:solidFill>
                            <a:srgbClr val="000000"/>
                          </a:solidFill>
                          <a:effectLst/>
                          <a:latin typeface="D-DIN" panose="020B0504030202030204" pitchFamily="34" charset="0"/>
                        </a:rPr>
                        <a:t>A nVOP2 continuará a ser usada ao abrigo da recomendação da EUL durante, aproximadamente,</a:t>
                      </a:r>
                      <a:r>
                        <a:rPr lang="pt-PT" sz="1700" baseline="0" noProof="0" dirty="0">
                          <a:solidFill>
                            <a:srgbClr val="000000"/>
                          </a:solidFill>
                          <a:effectLst/>
                          <a:latin typeface="D-DIN" panose="020B0504030202030204" pitchFamily="34" charset="0"/>
                        </a:rPr>
                        <a:t> </a:t>
                      </a:r>
                      <a:r>
                        <a:rPr lang="pt-PT" sz="1700" noProof="0" dirty="0">
                          <a:solidFill>
                            <a:srgbClr val="000000"/>
                          </a:solidFill>
                          <a:effectLst/>
                          <a:latin typeface="D-DIN" panose="020B0504030202030204" pitchFamily="34" charset="0"/>
                        </a:rPr>
                        <a:t>12-24 meses após o período inicial de uso</a:t>
                      </a:r>
                      <a:endParaRPr lang="pt-PT" sz="1700" noProof="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endParaRPr lang="pt-PT" sz="1700" noProof="0" dirty="0">
                        <a:solidFill>
                          <a:srgbClr val="000000"/>
                        </a:solidFill>
                        <a:effectLst/>
                        <a:latin typeface="D-DIN" panose="020B0504030202030204" pitchFamily="34" charset="0"/>
                      </a:endParaRPr>
                    </a:p>
                    <a:p>
                      <a:pPr marL="0" marR="0">
                        <a:lnSpc>
                          <a:spcPct val="107000"/>
                        </a:lnSpc>
                        <a:spcBef>
                          <a:spcPts val="0"/>
                        </a:spcBef>
                        <a:spcAft>
                          <a:spcPts val="0"/>
                        </a:spcAft>
                      </a:pPr>
                      <a:r>
                        <a:rPr lang="pt-PT" sz="1700" noProof="0" dirty="0">
                          <a:solidFill>
                            <a:srgbClr val="000000"/>
                          </a:solidFill>
                          <a:effectLst/>
                          <a:latin typeface="D-DIN" panose="020B0504030202030204" pitchFamily="34" charset="0"/>
                        </a:rPr>
                        <a:t>A determinar, mas não antes de 2022. Algumas actividades necessárias (e.g., estudos) foram adiados devido à COVID-19</a:t>
                      </a:r>
                      <a:endParaRPr lang="pt-PT" sz="1700" noProof="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120904"/>
                  </a:ext>
                </a:extLst>
              </a:tr>
              <a:tr h="2357103">
                <a:tc>
                  <a:txBody>
                    <a:bodyPr/>
                    <a:lstStyle/>
                    <a:p>
                      <a:pPr marL="342900" marR="0" lvl="0" indent="-342900">
                        <a:lnSpc>
                          <a:spcPct val="107000"/>
                        </a:lnSpc>
                        <a:spcBef>
                          <a:spcPts val="0"/>
                        </a:spcBef>
                        <a:spcAft>
                          <a:spcPts val="0"/>
                        </a:spcAft>
                        <a:buFont typeface="Symbol" panose="05050102010706020507" pitchFamily="18" charset="2"/>
                        <a:buChar char=""/>
                      </a:pPr>
                      <a:endParaRPr lang="pt-PT" sz="1700" noProof="0" dirty="0">
                        <a:effectLst/>
                        <a:latin typeface="D-DIN" panose="020B0504030202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t-PT" sz="1700" noProof="0" dirty="0">
                          <a:effectLst/>
                          <a:latin typeface="D-DIN" panose="020B0504030202030204" pitchFamily="34" charset="0"/>
                        </a:rPr>
                        <a:t>Critérios essenciais para o uso inicial</a:t>
                      </a:r>
                    </a:p>
                    <a:p>
                      <a:pPr marL="342900" marR="0" lvl="0" indent="-342900">
                        <a:lnSpc>
                          <a:spcPct val="107000"/>
                        </a:lnSpc>
                        <a:spcBef>
                          <a:spcPts val="0"/>
                        </a:spcBef>
                        <a:spcAft>
                          <a:spcPts val="0"/>
                        </a:spcAft>
                        <a:buFont typeface="Symbol" panose="05050102010706020507" pitchFamily="18" charset="2"/>
                        <a:buChar char=""/>
                      </a:pPr>
                      <a:r>
                        <a:rPr lang="pt-PT" sz="1700" noProof="0" dirty="0">
                          <a:solidFill>
                            <a:srgbClr val="000000"/>
                          </a:solidFill>
                          <a:effectLst/>
                          <a:latin typeface="D-DIN" panose="020B0504030202030204" pitchFamily="34" charset="0"/>
                        </a:rPr>
                        <a:t>Requisitos da monitorização pós-implementação (note que estes podem evoluir com o tempo, com base nos dados e aprendizagens)</a:t>
                      </a:r>
                      <a:endParaRPr lang="pt-PT" sz="1700" noProof="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endParaRPr lang="pt-PT" sz="1700" noProof="0" dirty="0">
                        <a:solidFill>
                          <a:srgbClr val="000000"/>
                        </a:solidFill>
                        <a:effectLst/>
                        <a:latin typeface="D-DIN" panose="020B0504030202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t-PT" sz="1700" noProof="0" dirty="0">
                          <a:solidFill>
                            <a:srgbClr val="000000"/>
                          </a:solidFill>
                          <a:effectLst/>
                          <a:latin typeface="D-DIN" panose="020B0504030202030204" pitchFamily="34" charset="0"/>
                        </a:rPr>
                        <a:t>Requisitos da monitorização pós-implementação (note que estes podem evoluir com o tempo, com base nos dados e aprendizagens)</a:t>
                      </a:r>
                      <a:endParaRPr lang="pt-PT" sz="1700" noProof="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endParaRPr lang="pt-PT" sz="1700" noProof="0" dirty="0">
                        <a:solidFill>
                          <a:srgbClr val="000000"/>
                        </a:solidFill>
                        <a:effectLst/>
                        <a:latin typeface="D-DIN" panose="020B0504030202030204" pitchFamily="34" charset="0"/>
                      </a:endParaRPr>
                    </a:p>
                    <a:p>
                      <a:pPr marL="0" marR="0">
                        <a:lnSpc>
                          <a:spcPct val="107000"/>
                        </a:lnSpc>
                        <a:spcBef>
                          <a:spcPts val="0"/>
                        </a:spcBef>
                        <a:spcAft>
                          <a:spcPts val="0"/>
                        </a:spcAft>
                      </a:pPr>
                      <a:r>
                        <a:rPr lang="pt-PT" sz="1700" kern="1200" noProof="0" dirty="0">
                          <a:solidFill>
                            <a:srgbClr val="000000"/>
                          </a:solidFill>
                          <a:effectLst/>
                          <a:latin typeface="D-DIN" panose="020B0504030202030204" pitchFamily="34" charset="0"/>
                          <a:ea typeface="+mn-ea"/>
                          <a:cs typeface="+mn-cs"/>
                        </a:rPr>
                        <a:t>Condições normais para o uso de vacinas, fundamentadas nas lições aprendidas com a implementação da nVOP2 ao abrigo da recomendação de uso da EUL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5413503"/>
                  </a:ext>
                </a:extLst>
              </a:tr>
            </a:tbl>
          </a:graphicData>
        </a:graphic>
      </p:graphicFrame>
      <p:sp>
        <p:nvSpPr>
          <p:cNvPr id="6" name="TextBox 5">
            <a:extLst>
              <a:ext uri="{FF2B5EF4-FFF2-40B4-BE49-F238E27FC236}">
                <a16:creationId xmlns:a16="http://schemas.microsoft.com/office/drawing/2014/main" id="{CF8D33F7-1662-4B86-9EBD-6F1F340B3D5D}"/>
              </a:ext>
            </a:extLst>
          </p:cNvPr>
          <p:cNvSpPr txBox="1"/>
          <p:nvPr/>
        </p:nvSpPr>
        <p:spPr>
          <a:xfrm>
            <a:off x="213418" y="2919964"/>
            <a:ext cx="1482912" cy="361637"/>
          </a:xfrm>
          <a:prstGeom prst="rect">
            <a:avLst/>
          </a:prstGeom>
          <a:noFill/>
        </p:spPr>
        <p:txBody>
          <a:bodyPr wrap="square" rtlCol="0">
            <a:spAutoFit/>
          </a:bodyPr>
          <a:lstStyle/>
          <a:p>
            <a:r>
              <a:rPr lang="en-US" sz="1750" b="1" dirty="0">
                <a:latin typeface="D-DIN" panose="020B0504030202030204" pitchFamily="34" charset="0"/>
              </a:rPr>
              <a:t>Calendário</a:t>
            </a:r>
            <a:endParaRPr lang="en-GB" sz="1750" b="1" dirty="0">
              <a:latin typeface="D-DIN" panose="020B0504030202030204" pitchFamily="34" charset="0"/>
            </a:endParaRPr>
          </a:p>
        </p:txBody>
      </p:sp>
      <p:sp>
        <p:nvSpPr>
          <p:cNvPr id="7" name="TextBox 6">
            <a:extLst>
              <a:ext uri="{FF2B5EF4-FFF2-40B4-BE49-F238E27FC236}">
                <a16:creationId xmlns:a16="http://schemas.microsoft.com/office/drawing/2014/main" id="{A4A93437-C305-4B15-8F96-4804B76FD91B}"/>
              </a:ext>
            </a:extLst>
          </p:cNvPr>
          <p:cNvSpPr txBox="1"/>
          <p:nvPr/>
        </p:nvSpPr>
        <p:spPr>
          <a:xfrm>
            <a:off x="213418" y="4601802"/>
            <a:ext cx="1613328" cy="630942"/>
          </a:xfrm>
          <a:prstGeom prst="rect">
            <a:avLst/>
          </a:prstGeom>
          <a:noFill/>
        </p:spPr>
        <p:txBody>
          <a:bodyPr wrap="square" rtlCol="0">
            <a:spAutoFit/>
          </a:bodyPr>
          <a:lstStyle/>
          <a:p>
            <a:pPr algn="ctr"/>
            <a:r>
              <a:rPr lang="en-US" sz="1750" b="1" dirty="0">
                <a:latin typeface="D-DIN" panose="020B0504030202030204" pitchFamily="34" charset="0"/>
              </a:rPr>
              <a:t>Critérios aplicáveis</a:t>
            </a:r>
            <a:endParaRPr lang="en-GB" sz="1750" b="1" dirty="0">
              <a:latin typeface="D-DIN" panose="020B0504030202030204" pitchFamily="34" charset="0"/>
            </a:endParaRPr>
          </a:p>
        </p:txBody>
      </p:sp>
      <p:sp>
        <p:nvSpPr>
          <p:cNvPr id="8" name="TextBox 7">
            <a:extLst>
              <a:ext uri="{FF2B5EF4-FFF2-40B4-BE49-F238E27FC236}">
                <a16:creationId xmlns:a16="http://schemas.microsoft.com/office/drawing/2014/main" id="{0AD3EF0A-E5D7-4021-A665-01D762C612F6}"/>
              </a:ext>
            </a:extLst>
          </p:cNvPr>
          <p:cNvSpPr txBox="1"/>
          <p:nvPr/>
        </p:nvSpPr>
        <p:spPr>
          <a:xfrm>
            <a:off x="-58636" y="403346"/>
            <a:ext cx="12760928" cy="523220"/>
          </a:xfrm>
          <a:prstGeom prst="rect">
            <a:avLst/>
          </a:prstGeom>
          <a:noFill/>
        </p:spPr>
        <p:txBody>
          <a:bodyPr wrap="square" rtlCol="0" anchor="t">
            <a:spAutoFit/>
          </a:bodyPr>
          <a:lstStyle/>
          <a:p>
            <a:r>
              <a:rPr lang="en-AU" sz="2700" b="1" dirty="0">
                <a:solidFill>
                  <a:srgbClr val="F8981D"/>
                </a:solidFill>
                <a:latin typeface="D-DIN" panose="020B0504030202030204" pitchFamily="34" charset="0"/>
              </a:rPr>
              <a:t>Processo de </a:t>
            </a:r>
            <a:r>
              <a:rPr lang="en-AU" sz="2700" b="1" dirty="0" err="1">
                <a:solidFill>
                  <a:srgbClr val="F8981D"/>
                </a:solidFill>
                <a:latin typeface="D-DIN" panose="020B0504030202030204" pitchFamily="34" charset="0"/>
              </a:rPr>
              <a:t>implementação</a:t>
            </a:r>
            <a:r>
              <a:rPr lang="en-AU" sz="2700" b="1" dirty="0">
                <a:solidFill>
                  <a:srgbClr val="F8981D"/>
                </a:solidFill>
                <a:latin typeface="D-DIN" panose="020B0504030202030204" pitchFamily="34" charset="0"/>
              </a:rPr>
              <a:t> ao </a:t>
            </a:r>
            <a:r>
              <a:rPr lang="en-AU" sz="2700" b="1" dirty="0" err="1">
                <a:solidFill>
                  <a:srgbClr val="F8981D"/>
                </a:solidFill>
                <a:latin typeface="D-DIN" panose="020B0504030202030204" pitchFamily="34" charset="0"/>
              </a:rPr>
              <a:t>abrigo</a:t>
            </a:r>
            <a:r>
              <a:rPr lang="en-AU" sz="2700" b="1" dirty="0">
                <a:solidFill>
                  <a:srgbClr val="F8981D"/>
                </a:solidFill>
                <a:latin typeface="D-DIN" panose="020B0504030202030204" pitchFamily="34" charset="0"/>
              </a:rPr>
              <a:t> da recomendação de uso da EUL</a:t>
            </a:r>
          </a:p>
        </p:txBody>
      </p:sp>
      <p:sp>
        <p:nvSpPr>
          <p:cNvPr id="9" name="Slide Number Placeholder 2">
            <a:extLst>
              <a:ext uri="{FF2B5EF4-FFF2-40B4-BE49-F238E27FC236}">
                <a16:creationId xmlns:a16="http://schemas.microsoft.com/office/drawing/2014/main" id="{FFC4CC35-CC7E-4088-9127-44805A5748D0}"/>
              </a:ext>
            </a:extLst>
          </p:cNvPr>
          <p:cNvSpPr>
            <a:spLocks noGrp="1"/>
          </p:cNvSpPr>
          <p:nvPr>
            <p:ph type="sldNum" sz="quarter" idx="12"/>
          </p:nvPr>
        </p:nvSpPr>
        <p:spPr>
          <a:xfrm>
            <a:off x="8610600" y="6356350"/>
            <a:ext cx="2743200" cy="365125"/>
          </a:xfrm>
        </p:spPr>
        <p:txBody>
          <a:bodyPr/>
          <a:lstStyle/>
          <a:p>
            <a:pPr>
              <a:defRPr/>
            </a:pPr>
            <a:fld id="{9B8F7D12-62DE-453E-A7D6-231232E39030}" type="slidenum">
              <a:rPr lang="en-US" smtClean="0">
                <a:latin typeface="D-DIN" panose="020B0504030202030204" pitchFamily="34" charset="0"/>
              </a:rPr>
              <a:pPr>
                <a:defRPr/>
              </a:pPr>
              <a:t>13</a:t>
            </a:fld>
            <a:endParaRPr lang="en-US" dirty="0">
              <a:latin typeface="D-DIN" panose="020B0504030202030204" pitchFamily="34" charset="0"/>
            </a:endParaRPr>
          </a:p>
        </p:txBody>
      </p:sp>
    </p:spTree>
    <p:extLst>
      <p:ext uri="{BB962C8B-B14F-4D97-AF65-F5344CB8AC3E}">
        <p14:creationId xmlns:p14="http://schemas.microsoft.com/office/powerpoint/2010/main" val="40585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981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1842868" y="2798058"/>
            <a:ext cx="9566031" cy="1261884"/>
          </a:xfrm>
          <a:prstGeom prst="rect">
            <a:avLst/>
          </a:prstGeom>
          <a:noFill/>
        </p:spPr>
        <p:txBody>
          <a:bodyPr wrap="square" rtlCol="0">
            <a:spAutoFit/>
          </a:bodyPr>
          <a:lstStyle/>
          <a:p>
            <a:pPr algn="ctr"/>
            <a:r>
              <a:rPr lang="en-US" sz="3800" b="1" dirty="0">
                <a:solidFill>
                  <a:schemeClr val="bg1"/>
                </a:solidFill>
                <a:latin typeface="D-DIN" panose="020B0504030202030204" pitchFamily="34" charset="0"/>
              </a:rPr>
              <a:t>Processo de prontidão do país e implementação</a:t>
            </a:r>
            <a:endParaRPr lang="en-GB" sz="3800" b="1" dirty="0">
              <a:solidFill>
                <a:schemeClr val="bg1"/>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E394C7B8-B120-4B62-97BB-A61083B338D8}"/>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14</a:t>
            </a:fld>
            <a:endParaRPr lang="en-US" dirty="0">
              <a:solidFill>
                <a:schemeClr val="bg1"/>
              </a:solidFill>
              <a:latin typeface="D-DIN" panose="020B0504030202030204" pitchFamily="34" charset="0"/>
            </a:endParaRPr>
          </a:p>
        </p:txBody>
      </p:sp>
    </p:spTree>
    <p:extLst>
      <p:ext uri="{BB962C8B-B14F-4D97-AF65-F5344CB8AC3E}">
        <p14:creationId xmlns:p14="http://schemas.microsoft.com/office/powerpoint/2010/main" val="30300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18BF764-1FCF-4CCE-818C-0BE4A43FECE0}"/>
              </a:ext>
            </a:extLst>
          </p:cNvPr>
          <p:cNvSpPr/>
          <p:nvPr/>
        </p:nvSpPr>
        <p:spPr>
          <a:xfrm>
            <a:off x="520504" y="2474916"/>
            <a:ext cx="10438227" cy="350213"/>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latin typeface="D-DIN" panose="020B0504030202030204" pitchFamily="34" charset="0"/>
              </a:rPr>
              <a:t>Países de alto risco </a:t>
            </a:r>
          </a:p>
        </p:txBody>
      </p:sp>
      <p:sp>
        <p:nvSpPr>
          <p:cNvPr id="4" name="Rectangle 3">
            <a:extLst>
              <a:ext uri="{FF2B5EF4-FFF2-40B4-BE49-F238E27FC236}">
                <a16:creationId xmlns:a16="http://schemas.microsoft.com/office/drawing/2014/main" id="{1850899B-688D-4082-8CEA-80E82038FF51}"/>
              </a:ext>
            </a:extLst>
          </p:cNvPr>
          <p:cNvSpPr/>
          <p:nvPr/>
        </p:nvSpPr>
        <p:spPr>
          <a:xfrm>
            <a:off x="520504" y="2937509"/>
            <a:ext cx="10438227" cy="2246769"/>
          </a:xfrm>
          <a:prstGeom prst="rect">
            <a:avLst/>
          </a:prstGeom>
        </p:spPr>
        <p:txBody>
          <a:bodyPr wrap="square">
            <a:spAutoFit/>
          </a:bodyPr>
          <a:lstStyle/>
          <a:p>
            <a:pPr marL="285750" indent="-285750">
              <a:buFont typeface="Arial" panose="020B0604020202020204" pitchFamily="34" charset="0"/>
              <a:buChar char="•"/>
            </a:pPr>
            <a:r>
              <a:rPr lang="pt-PT" sz="2000" dirty="0">
                <a:latin typeface="D-DIN" panose="020B0504030202030204" pitchFamily="34" charset="0"/>
              </a:rPr>
              <a:t>Os países com detecção recente de VDPV2 (nos últimos 6 meses), através da vigilância da PFA ou VA</a:t>
            </a:r>
          </a:p>
          <a:p>
            <a:pPr marL="285750" indent="-285750">
              <a:buFont typeface="Arial" panose="020B0604020202020204" pitchFamily="34" charset="0"/>
              <a:buChar char="•"/>
            </a:pPr>
            <a:r>
              <a:rPr lang="pt-PT" sz="2000" dirty="0">
                <a:latin typeface="D-DIN" panose="020B0504030202030204" pitchFamily="34" charset="0"/>
              </a:rPr>
              <a:t>Os países que tiverem tido uma detecção de cVDPV2 nos últimos 6-12 meses </a:t>
            </a:r>
          </a:p>
          <a:p>
            <a:pPr marL="285750" indent="-285750">
              <a:buFont typeface="Arial" panose="020B0604020202020204" pitchFamily="34" charset="0"/>
              <a:buChar char="•"/>
            </a:pPr>
            <a:r>
              <a:rPr lang="pt-PT" sz="2000" dirty="0">
                <a:latin typeface="D-DIN" panose="020B0504030202030204" pitchFamily="34" charset="0"/>
              </a:rPr>
              <a:t>Os países limítrofes de outros países que cumpram os critérios acima</a:t>
            </a:r>
          </a:p>
          <a:p>
            <a:pPr marL="285750" indent="-285750">
              <a:buFont typeface="Arial" panose="020B0604020202020204" pitchFamily="34" charset="0"/>
              <a:buChar char="•"/>
            </a:pPr>
            <a:r>
              <a:rPr lang="pt-PT" sz="2000" dirty="0">
                <a:latin typeface="D-DIN" panose="020B0504030202030204" pitchFamily="34" charset="0"/>
              </a:rPr>
              <a:t>Outros países de regiões onde tenha sido detectado o cVDPV2 e que não cumpram esses critérios, mas gostariam de estar preparados para uma possível detecção de VDPV2 e subsequente resposta com nVOP2 poderão pretender iniciar os preparativos</a:t>
            </a:r>
          </a:p>
        </p:txBody>
      </p:sp>
      <p:sp>
        <p:nvSpPr>
          <p:cNvPr id="6" name="TextBox 5">
            <a:extLst>
              <a:ext uri="{FF2B5EF4-FFF2-40B4-BE49-F238E27FC236}">
                <a16:creationId xmlns:a16="http://schemas.microsoft.com/office/drawing/2014/main" id="{B5562CE7-4CDD-4273-90C9-FA293710097B}"/>
              </a:ext>
            </a:extLst>
          </p:cNvPr>
          <p:cNvSpPr txBox="1"/>
          <p:nvPr/>
        </p:nvSpPr>
        <p:spPr>
          <a:xfrm>
            <a:off x="354703" y="370845"/>
            <a:ext cx="11392797" cy="553998"/>
          </a:xfrm>
          <a:prstGeom prst="rect">
            <a:avLst/>
          </a:prstGeom>
          <a:noFill/>
        </p:spPr>
        <p:txBody>
          <a:bodyPr wrap="square" rtlCol="0">
            <a:spAutoFit/>
          </a:bodyPr>
          <a:lstStyle/>
          <a:p>
            <a:pPr defTabSz="685800"/>
            <a:r>
              <a:rPr lang="pt-PT" sz="3000" b="1" dirty="0">
                <a:solidFill>
                  <a:srgbClr val="F8981D"/>
                </a:solidFill>
                <a:latin typeface="D-DIN" panose="020B0504030202030204" pitchFamily="34" charset="0"/>
              </a:rPr>
              <a:t>Que países se devem preparar para usar a nVOP2?</a:t>
            </a:r>
          </a:p>
        </p:txBody>
      </p:sp>
      <p:sp>
        <p:nvSpPr>
          <p:cNvPr id="22" name="Slide Number Placeholder 2">
            <a:extLst>
              <a:ext uri="{FF2B5EF4-FFF2-40B4-BE49-F238E27FC236}">
                <a16:creationId xmlns:a16="http://schemas.microsoft.com/office/drawing/2014/main" id="{54E6B328-3BF9-461A-9A5E-1AFE209F2D2D}"/>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15</a:t>
            </a:fld>
            <a:endParaRPr lang="en-US" dirty="0">
              <a:latin typeface="D-DIN" panose="020B0504030202030204" pitchFamily="34" charset="0"/>
            </a:endParaRPr>
          </a:p>
        </p:txBody>
      </p:sp>
      <p:sp>
        <p:nvSpPr>
          <p:cNvPr id="3" name="TextBox 2">
            <a:extLst>
              <a:ext uri="{FF2B5EF4-FFF2-40B4-BE49-F238E27FC236}">
                <a16:creationId xmlns:a16="http://schemas.microsoft.com/office/drawing/2014/main" id="{E6A3EE42-751D-4BBE-A64F-64BA642DF1D7}"/>
              </a:ext>
            </a:extLst>
          </p:cNvPr>
          <p:cNvSpPr txBox="1"/>
          <p:nvPr/>
        </p:nvSpPr>
        <p:spPr>
          <a:xfrm>
            <a:off x="429731" y="1222494"/>
            <a:ext cx="10529000" cy="1292662"/>
          </a:xfrm>
          <a:prstGeom prst="rect">
            <a:avLst/>
          </a:prstGeom>
          <a:noFill/>
        </p:spPr>
        <p:txBody>
          <a:bodyPr wrap="square" rtlCol="0">
            <a:spAutoFit/>
          </a:bodyPr>
          <a:lstStyle/>
          <a:p>
            <a:r>
              <a:rPr lang="pt-PT" sz="2000" b="1" dirty="0">
                <a:latin typeface="D-DIN" panose="020B0504030202030204" pitchFamily="34" charset="0"/>
              </a:rPr>
              <a:t>Todos os países identificados como de alto risco de transmissão do VDPV2 devem </a:t>
            </a:r>
            <a:r>
              <a:rPr lang="pt-PT" sz="2000" b="1" dirty="0">
                <a:solidFill>
                  <a:srgbClr val="F8981D"/>
                </a:solidFill>
                <a:latin typeface="D-DIN" panose="020B0504030202030204" pitchFamily="34" charset="0"/>
              </a:rPr>
              <a:t>começar a preparar-se para usar imediatamente a nVOP2</a:t>
            </a:r>
            <a:r>
              <a:rPr lang="pt-PT" sz="2000" b="1" dirty="0">
                <a:latin typeface="D-DIN" panose="020B0504030202030204" pitchFamily="34" charset="0"/>
              </a:rPr>
              <a:t>, a fim de estarem prontos para a distribuir logo que seja dada a recomendação inicial da EUL</a:t>
            </a:r>
            <a:endParaRPr lang="pt-PT" sz="2000" b="1" dirty="0">
              <a:solidFill>
                <a:schemeClr val="accent2"/>
              </a:solidFill>
              <a:latin typeface="D-DIN" panose="020B0504030202030204" pitchFamily="34" charset="0"/>
            </a:endParaRPr>
          </a:p>
          <a:p>
            <a:endParaRPr lang="pt-PT" dirty="0"/>
          </a:p>
        </p:txBody>
      </p:sp>
      <p:sp>
        <p:nvSpPr>
          <p:cNvPr id="7" name="TextBox 6">
            <a:extLst>
              <a:ext uri="{FF2B5EF4-FFF2-40B4-BE49-F238E27FC236}">
                <a16:creationId xmlns:a16="http://schemas.microsoft.com/office/drawing/2014/main" id="{BC112A71-8C8F-4444-B300-8FCE0DA3E64D}"/>
              </a:ext>
            </a:extLst>
          </p:cNvPr>
          <p:cNvSpPr txBox="1"/>
          <p:nvPr/>
        </p:nvSpPr>
        <p:spPr>
          <a:xfrm>
            <a:off x="88078" y="6246681"/>
            <a:ext cx="9664504" cy="276999"/>
          </a:xfrm>
          <a:prstGeom prst="rect">
            <a:avLst/>
          </a:prstGeom>
          <a:noFill/>
        </p:spPr>
        <p:txBody>
          <a:bodyPr wrap="square" rtlCol="0">
            <a:spAutoFit/>
          </a:bodyPr>
          <a:lstStyle/>
          <a:p>
            <a:r>
              <a:rPr lang="pt-PT" sz="1200" dirty="0">
                <a:latin typeface="D-DIN" panose="020B0504030202030204" pitchFamily="34" charset="0"/>
              </a:rPr>
              <a:t>O documento sobre a posição da IMEP que avalia e estuda o risco nos países pode ser descarregado em </a:t>
            </a:r>
            <a:r>
              <a:rPr lang="pt-PT" sz="1200" dirty="0">
                <a:latin typeface="D-DIN" panose="020B0504030202030204" pitchFamily="34" charset="0"/>
                <a:hlinkClick r:id="rId2"/>
              </a:rPr>
              <a:t>http://polioeradication.org/nVOP2</a:t>
            </a:r>
            <a:r>
              <a:rPr lang="pt-PT" sz="1200" dirty="0">
                <a:latin typeface="D-DIN" panose="020B0504030202030204" pitchFamily="34" charset="0"/>
              </a:rPr>
              <a:t> </a:t>
            </a:r>
          </a:p>
        </p:txBody>
      </p:sp>
    </p:spTree>
    <p:extLst>
      <p:ext uri="{BB962C8B-B14F-4D97-AF65-F5344CB8AC3E}">
        <p14:creationId xmlns:p14="http://schemas.microsoft.com/office/powerpoint/2010/main" val="46888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212139-8993-408A-A1E1-827BDCEF4543}"/>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16</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813321EE-6BE3-4579-B46B-B6364461712B}"/>
              </a:ext>
            </a:extLst>
          </p:cNvPr>
          <p:cNvSpPr txBox="1"/>
          <p:nvPr/>
        </p:nvSpPr>
        <p:spPr>
          <a:xfrm>
            <a:off x="393935" y="502190"/>
            <a:ext cx="10125728" cy="553998"/>
          </a:xfrm>
          <a:prstGeom prst="rect">
            <a:avLst/>
          </a:prstGeom>
          <a:noFill/>
        </p:spPr>
        <p:txBody>
          <a:bodyPr wrap="square" rtlCol="0">
            <a:spAutoFit/>
          </a:bodyPr>
          <a:lstStyle/>
          <a:p>
            <a:pPr defTabSz="685800"/>
            <a:r>
              <a:rPr lang="pt-PT" sz="3000" b="1" dirty="0">
                <a:solidFill>
                  <a:srgbClr val="F8981D"/>
                </a:solidFill>
                <a:latin typeface="D-DIN" panose="020B0504030202030204" pitchFamily="34" charset="0"/>
              </a:rPr>
              <a:t>Processo de prontidão dos países com a nVOP2</a:t>
            </a:r>
          </a:p>
        </p:txBody>
      </p:sp>
      <p:grpSp>
        <p:nvGrpSpPr>
          <p:cNvPr id="10" name="Group 9">
            <a:extLst>
              <a:ext uri="{FF2B5EF4-FFF2-40B4-BE49-F238E27FC236}">
                <a16:creationId xmlns:a16="http://schemas.microsoft.com/office/drawing/2014/main" id="{F5C258C7-55FA-469F-904A-A8D2832A405C}"/>
              </a:ext>
            </a:extLst>
          </p:cNvPr>
          <p:cNvGrpSpPr/>
          <p:nvPr/>
        </p:nvGrpSpPr>
        <p:grpSpPr>
          <a:xfrm>
            <a:off x="5758070" y="2667588"/>
            <a:ext cx="4998828" cy="1086499"/>
            <a:chOff x="5758071" y="2667588"/>
            <a:chExt cx="4710903" cy="1086499"/>
          </a:xfrm>
          <a:solidFill>
            <a:srgbClr val="FEE0C3"/>
          </a:solidFill>
        </p:grpSpPr>
        <p:sp>
          <p:nvSpPr>
            <p:cNvPr id="55" name="Rectangle 54">
              <a:extLst>
                <a:ext uri="{FF2B5EF4-FFF2-40B4-BE49-F238E27FC236}">
                  <a16:creationId xmlns:a16="http://schemas.microsoft.com/office/drawing/2014/main" id="{AEB0F090-7A5A-49C6-B7F0-277553FFA7AA}"/>
                </a:ext>
              </a:extLst>
            </p:cNvPr>
            <p:cNvSpPr/>
            <p:nvPr/>
          </p:nvSpPr>
          <p:spPr>
            <a:xfrm>
              <a:off x="5758071" y="266758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6</a:t>
              </a:r>
            </a:p>
          </p:txBody>
        </p:sp>
        <p:sp>
          <p:nvSpPr>
            <p:cNvPr id="33" name="Rectangle 32">
              <a:extLst>
                <a:ext uri="{FF2B5EF4-FFF2-40B4-BE49-F238E27FC236}">
                  <a16:creationId xmlns:a16="http://schemas.microsoft.com/office/drawing/2014/main" id="{1BB34F47-3D4F-48B4-B1E3-77AE4BCEF3EE}"/>
                </a:ext>
              </a:extLst>
            </p:cNvPr>
            <p:cNvSpPr/>
            <p:nvPr/>
          </p:nvSpPr>
          <p:spPr>
            <a:xfrm>
              <a:off x="6231966" y="2671418"/>
              <a:ext cx="4237008"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750" dirty="0">
                  <a:solidFill>
                    <a:schemeClr val="tx1"/>
                  </a:solidFill>
                  <a:latin typeface="D-DIN" panose="020B0504030202030204" pitchFamily="34" charset="0"/>
                </a:rPr>
                <a:t>Apresentar à IGEP a primeira versão da </a:t>
              </a:r>
              <a:r>
                <a:rPr lang="pt-PT" sz="1600" dirty="0">
                  <a:solidFill>
                    <a:schemeClr val="tx1"/>
                  </a:solidFill>
                  <a:latin typeface="D-DIN" panose="020B0504030202030204" pitchFamily="34" charset="0"/>
                </a:rPr>
                <a:t>lista de verificação da prontidão, para confirmar o interesse em usar </a:t>
              </a:r>
              <a:r>
                <a:rPr lang="pt-PT" sz="1750" dirty="0">
                  <a:solidFill>
                    <a:schemeClr val="tx1"/>
                  </a:solidFill>
                  <a:latin typeface="D-DIN" panose="020B0504030202030204" pitchFamily="34" charset="0"/>
                </a:rPr>
                <a:t>a nVOP2 e indicar que tipo de apoio é necessário</a:t>
              </a:r>
            </a:p>
          </p:txBody>
        </p:sp>
      </p:grpSp>
      <p:grpSp>
        <p:nvGrpSpPr>
          <p:cNvPr id="56" name="Group 55">
            <a:extLst>
              <a:ext uri="{FF2B5EF4-FFF2-40B4-BE49-F238E27FC236}">
                <a16:creationId xmlns:a16="http://schemas.microsoft.com/office/drawing/2014/main" id="{A9E4E902-5A7E-497C-966D-202A738E301A}"/>
              </a:ext>
            </a:extLst>
          </p:cNvPr>
          <p:cNvGrpSpPr/>
          <p:nvPr/>
        </p:nvGrpSpPr>
        <p:grpSpPr>
          <a:xfrm>
            <a:off x="607650" y="1295093"/>
            <a:ext cx="4487331" cy="1086499"/>
            <a:chOff x="5758071" y="2667588"/>
            <a:chExt cx="4487331" cy="1086499"/>
          </a:xfrm>
          <a:solidFill>
            <a:srgbClr val="FEE0C3"/>
          </a:solidFill>
        </p:grpSpPr>
        <p:sp>
          <p:nvSpPr>
            <p:cNvPr id="57" name="Rectangle 56">
              <a:extLst>
                <a:ext uri="{FF2B5EF4-FFF2-40B4-BE49-F238E27FC236}">
                  <a16:creationId xmlns:a16="http://schemas.microsoft.com/office/drawing/2014/main" id="{3C529EAC-A72B-4255-943B-340F0058AF3B}"/>
                </a:ext>
              </a:extLst>
            </p:cNvPr>
            <p:cNvSpPr/>
            <p:nvPr/>
          </p:nvSpPr>
          <p:spPr>
            <a:xfrm>
              <a:off x="5758071" y="266758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1</a:t>
              </a:r>
            </a:p>
          </p:txBody>
        </p:sp>
        <p:sp>
          <p:nvSpPr>
            <p:cNvPr id="58" name="Rectangle 57">
              <a:extLst>
                <a:ext uri="{FF2B5EF4-FFF2-40B4-BE49-F238E27FC236}">
                  <a16:creationId xmlns:a16="http://schemas.microsoft.com/office/drawing/2014/main" id="{C5E82E31-88E0-4328-A513-87E92E7D6E83}"/>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dirty="0">
                  <a:solidFill>
                    <a:schemeClr val="tx1"/>
                  </a:solidFill>
                  <a:latin typeface="D-DIN" panose="020B0504030202030204" pitchFamily="34" charset="0"/>
                </a:rPr>
                <a:t>Rever a lista de verificação da prontidão para a implementação da vacina nVOP2 e documento de orientações técnicas</a:t>
              </a:r>
            </a:p>
          </p:txBody>
        </p:sp>
      </p:grpSp>
      <p:grpSp>
        <p:nvGrpSpPr>
          <p:cNvPr id="62" name="Group 61">
            <a:extLst>
              <a:ext uri="{FF2B5EF4-FFF2-40B4-BE49-F238E27FC236}">
                <a16:creationId xmlns:a16="http://schemas.microsoft.com/office/drawing/2014/main" id="{6180C7B8-0D55-4E14-A006-B06413EA9CAD}"/>
              </a:ext>
            </a:extLst>
          </p:cNvPr>
          <p:cNvGrpSpPr/>
          <p:nvPr/>
        </p:nvGrpSpPr>
        <p:grpSpPr>
          <a:xfrm>
            <a:off x="607650" y="4073397"/>
            <a:ext cx="4487331" cy="1086499"/>
            <a:chOff x="5758071" y="2667588"/>
            <a:chExt cx="4487331" cy="1086499"/>
          </a:xfrm>
          <a:solidFill>
            <a:srgbClr val="FEE0C3"/>
          </a:solidFill>
        </p:grpSpPr>
        <p:sp>
          <p:nvSpPr>
            <p:cNvPr id="63" name="Rectangle 62">
              <a:extLst>
                <a:ext uri="{FF2B5EF4-FFF2-40B4-BE49-F238E27FC236}">
                  <a16:creationId xmlns:a16="http://schemas.microsoft.com/office/drawing/2014/main" id="{9E436746-C876-4A28-8E58-618BE83066A7}"/>
                </a:ext>
              </a:extLst>
            </p:cNvPr>
            <p:cNvSpPr/>
            <p:nvPr/>
          </p:nvSpPr>
          <p:spPr>
            <a:xfrm>
              <a:off x="5758071" y="266758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3</a:t>
              </a:r>
            </a:p>
          </p:txBody>
        </p:sp>
        <p:sp>
          <p:nvSpPr>
            <p:cNvPr id="64" name="Rectangle 63">
              <a:extLst>
                <a:ext uri="{FF2B5EF4-FFF2-40B4-BE49-F238E27FC236}">
                  <a16:creationId xmlns:a16="http://schemas.microsoft.com/office/drawing/2014/main" id="{49B1A73A-4984-4AA4-BDBD-9C3DCDA041A1}"/>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dirty="0">
                  <a:solidFill>
                    <a:schemeClr val="tx1"/>
                  </a:solidFill>
                  <a:latin typeface="D-DIN" panose="020B0504030202030204" pitchFamily="34" charset="0"/>
                </a:rPr>
                <a:t>Decidir o interesse em estar preparado para usar a nVOP2. </a:t>
              </a:r>
              <a:r>
                <a:rPr lang="pt-PT" b="1" dirty="0">
                  <a:solidFill>
                    <a:schemeClr val="tx1"/>
                  </a:solidFill>
                  <a:latin typeface="D-DIN" panose="020B0504030202030204" pitchFamily="34" charset="0"/>
                </a:rPr>
                <a:t>Em caso afirmativo:</a:t>
              </a:r>
              <a:endParaRPr lang="pt-PT" dirty="0">
                <a:solidFill>
                  <a:schemeClr val="tx1"/>
                </a:solidFill>
                <a:latin typeface="D-DIN" panose="020B0504030202030204" pitchFamily="34" charset="0"/>
              </a:endParaRPr>
            </a:p>
          </p:txBody>
        </p:sp>
      </p:grpSp>
      <p:grpSp>
        <p:nvGrpSpPr>
          <p:cNvPr id="65" name="Group 64">
            <a:extLst>
              <a:ext uri="{FF2B5EF4-FFF2-40B4-BE49-F238E27FC236}">
                <a16:creationId xmlns:a16="http://schemas.microsoft.com/office/drawing/2014/main" id="{FA0FDDB6-F1CB-48A0-B207-41889C566B67}"/>
              </a:ext>
            </a:extLst>
          </p:cNvPr>
          <p:cNvGrpSpPr/>
          <p:nvPr/>
        </p:nvGrpSpPr>
        <p:grpSpPr>
          <a:xfrm>
            <a:off x="607650" y="5452561"/>
            <a:ext cx="4487331" cy="1086499"/>
            <a:chOff x="5758071" y="2667588"/>
            <a:chExt cx="4487331" cy="1086499"/>
          </a:xfrm>
          <a:solidFill>
            <a:srgbClr val="FEE0C3"/>
          </a:solidFill>
        </p:grpSpPr>
        <p:sp>
          <p:nvSpPr>
            <p:cNvPr id="66" name="Rectangle 65">
              <a:extLst>
                <a:ext uri="{FF2B5EF4-FFF2-40B4-BE49-F238E27FC236}">
                  <a16:creationId xmlns:a16="http://schemas.microsoft.com/office/drawing/2014/main" id="{42F40B82-3930-4A7C-A012-386C59582B3B}"/>
                </a:ext>
              </a:extLst>
            </p:cNvPr>
            <p:cNvSpPr/>
            <p:nvPr/>
          </p:nvSpPr>
          <p:spPr>
            <a:xfrm>
              <a:off x="5758071" y="266758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4</a:t>
              </a:r>
            </a:p>
          </p:txBody>
        </p:sp>
        <p:sp>
          <p:nvSpPr>
            <p:cNvPr id="67" name="Rectangle 66">
              <a:extLst>
                <a:ext uri="{FF2B5EF4-FFF2-40B4-BE49-F238E27FC236}">
                  <a16:creationId xmlns:a16="http://schemas.microsoft.com/office/drawing/2014/main" id="{D0E322DE-A077-43AD-9F86-C4524DAFBA8E}"/>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dirty="0">
                  <a:solidFill>
                    <a:schemeClr val="tx1"/>
                  </a:solidFill>
                  <a:latin typeface="D-DIN" panose="020B0504030202030204" pitchFamily="34" charset="0"/>
                </a:rPr>
                <a:t>Documentar a decisão (e.g., na acta de uma reunião do NITAG)</a:t>
              </a:r>
            </a:p>
          </p:txBody>
        </p:sp>
      </p:grpSp>
      <p:grpSp>
        <p:nvGrpSpPr>
          <p:cNvPr id="71" name="Group 70">
            <a:extLst>
              <a:ext uri="{FF2B5EF4-FFF2-40B4-BE49-F238E27FC236}">
                <a16:creationId xmlns:a16="http://schemas.microsoft.com/office/drawing/2014/main" id="{35DFD9C0-1F51-41E3-A03F-BC2F579C926D}"/>
              </a:ext>
            </a:extLst>
          </p:cNvPr>
          <p:cNvGrpSpPr/>
          <p:nvPr/>
        </p:nvGrpSpPr>
        <p:grpSpPr>
          <a:xfrm>
            <a:off x="5758070" y="1295092"/>
            <a:ext cx="4998827" cy="1082670"/>
            <a:chOff x="5758071" y="2671417"/>
            <a:chExt cx="4487331" cy="1082670"/>
          </a:xfrm>
          <a:solidFill>
            <a:srgbClr val="FEE0C3"/>
          </a:solidFill>
        </p:grpSpPr>
        <p:sp>
          <p:nvSpPr>
            <p:cNvPr id="72" name="Rectangle 71">
              <a:extLst>
                <a:ext uri="{FF2B5EF4-FFF2-40B4-BE49-F238E27FC236}">
                  <a16:creationId xmlns:a16="http://schemas.microsoft.com/office/drawing/2014/main" id="{1C1DEEFB-4413-40E5-9294-5C0B11A56CDB}"/>
                </a:ext>
              </a:extLst>
            </p:cNvPr>
            <p:cNvSpPr/>
            <p:nvPr/>
          </p:nvSpPr>
          <p:spPr>
            <a:xfrm>
              <a:off x="5758071" y="2671417"/>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5</a:t>
              </a:r>
            </a:p>
          </p:txBody>
        </p:sp>
        <p:sp>
          <p:nvSpPr>
            <p:cNvPr id="73" name="Rectangle 72">
              <a:extLst>
                <a:ext uri="{FF2B5EF4-FFF2-40B4-BE49-F238E27FC236}">
                  <a16:creationId xmlns:a16="http://schemas.microsoft.com/office/drawing/2014/main" id="{96BDD300-1AE3-4C2D-B493-E9C274E16EB7}"/>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dirty="0">
                  <a:solidFill>
                    <a:schemeClr val="tx1"/>
                  </a:solidFill>
                  <a:latin typeface="D-DIN" panose="020B0504030202030204" pitchFamily="34" charset="0"/>
                </a:rPr>
                <a:t>Preparar um projecto de lista de verificação da prontidão para a implementação da nVOP2 </a:t>
              </a:r>
            </a:p>
          </p:txBody>
        </p:sp>
      </p:grpSp>
      <p:grpSp>
        <p:nvGrpSpPr>
          <p:cNvPr id="74" name="Group 73">
            <a:extLst>
              <a:ext uri="{FF2B5EF4-FFF2-40B4-BE49-F238E27FC236}">
                <a16:creationId xmlns:a16="http://schemas.microsoft.com/office/drawing/2014/main" id="{9A96B0BE-DED6-40E4-BE02-CBFA9DCD0B13}"/>
              </a:ext>
            </a:extLst>
          </p:cNvPr>
          <p:cNvGrpSpPr/>
          <p:nvPr/>
        </p:nvGrpSpPr>
        <p:grpSpPr>
          <a:xfrm>
            <a:off x="5758071" y="4061989"/>
            <a:ext cx="4998829" cy="1272011"/>
            <a:chOff x="5758071" y="2671417"/>
            <a:chExt cx="4761591" cy="1097907"/>
          </a:xfrm>
          <a:solidFill>
            <a:srgbClr val="FEE0C3"/>
          </a:solidFill>
        </p:grpSpPr>
        <p:sp>
          <p:nvSpPr>
            <p:cNvPr id="75" name="Rectangle 74">
              <a:extLst>
                <a:ext uri="{FF2B5EF4-FFF2-40B4-BE49-F238E27FC236}">
                  <a16:creationId xmlns:a16="http://schemas.microsoft.com/office/drawing/2014/main" id="{DBCB8A27-91CA-4D55-B4E5-D500A7A0AFA2}"/>
                </a:ext>
              </a:extLst>
            </p:cNvPr>
            <p:cNvSpPr/>
            <p:nvPr/>
          </p:nvSpPr>
          <p:spPr>
            <a:xfrm>
              <a:off x="5758071" y="2671417"/>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7</a:t>
              </a:r>
            </a:p>
          </p:txBody>
        </p:sp>
        <p:sp>
          <p:nvSpPr>
            <p:cNvPr id="76" name="Rectangle 75">
              <a:extLst>
                <a:ext uri="{FF2B5EF4-FFF2-40B4-BE49-F238E27FC236}">
                  <a16:creationId xmlns:a16="http://schemas.microsoft.com/office/drawing/2014/main" id="{C1584AFF-289F-42FC-86AA-651084E104F4}"/>
                </a:ext>
              </a:extLst>
            </p:cNvPr>
            <p:cNvSpPr/>
            <p:nvPr/>
          </p:nvSpPr>
          <p:spPr>
            <a:xfrm>
              <a:off x="6231965" y="2671418"/>
              <a:ext cx="4287697" cy="1097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750" dirty="0">
                  <a:solidFill>
                    <a:schemeClr val="tx1"/>
                  </a:solidFill>
                  <a:latin typeface="D-DIN" panose="020B0504030202030204" pitchFamily="34" charset="0"/>
                </a:rPr>
                <a:t>Numa base regular (mensal), partilhar actualizações da Lista de Verificação da Prontidão, para acompanhamento dos progressos e identificação de eventuais necessidades de apoio adicional</a:t>
              </a:r>
            </a:p>
          </p:txBody>
        </p:sp>
      </p:grpSp>
      <p:grpSp>
        <p:nvGrpSpPr>
          <p:cNvPr id="77" name="Group 76">
            <a:extLst>
              <a:ext uri="{FF2B5EF4-FFF2-40B4-BE49-F238E27FC236}">
                <a16:creationId xmlns:a16="http://schemas.microsoft.com/office/drawing/2014/main" id="{26961BCF-E123-43DF-A0BA-1BCC9B95F204}"/>
              </a:ext>
            </a:extLst>
          </p:cNvPr>
          <p:cNvGrpSpPr/>
          <p:nvPr/>
        </p:nvGrpSpPr>
        <p:grpSpPr>
          <a:xfrm>
            <a:off x="5758071" y="5452560"/>
            <a:ext cx="4487331" cy="1082670"/>
            <a:chOff x="5758071" y="2671417"/>
            <a:chExt cx="4487331" cy="1082670"/>
          </a:xfrm>
          <a:solidFill>
            <a:srgbClr val="FEE0C3"/>
          </a:solidFill>
        </p:grpSpPr>
        <p:sp>
          <p:nvSpPr>
            <p:cNvPr id="78" name="Rectangle 77">
              <a:extLst>
                <a:ext uri="{FF2B5EF4-FFF2-40B4-BE49-F238E27FC236}">
                  <a16:creationId xmlns:a16="http://schemas.microsoft.com/office/drawing/2014/main" id="{A9579013-DDC1-42C7-8CDD-F273A08F8744}"/>
                </a:ext>
              </a:extLst>
            </p:cNvPr>
            <p:cNvSpPr/>
            <p:nvPr/>
          </p:nvSpPr>
          <p:spPr>
            <a:xfrm>
              <a:off x="5758071" y="2671417"/>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8981D"/>
                  </a:solidFill>
                  <a:latin typeface="D-DIN" panose="020B0504030202030204" pitchFamily="34" charset="0"/>
                </a:rPr>
                <a:t> </a:t>
              </a:r>
              <a:r>
                <a:rPr lang="pt-PT" sz="2000" b="1" dirty="0">
                  <a:solidFill>
                    <a:srgbClr val="FF8500"/>
                  </a:solidFill>
                  <a:latin typeface="D-DIN" panose="020B0504030202030204" pitchFamily="34" charset="0"/>
                </a:rPr>
                <a:t>8</a:t>
              </a:r>
            </a:p>
          </p:txBody>
        </p:sp>
        <p:sp>
          <p:nvSpPr>
            <p:cNvPr id="79" name="Rectangle 78">
              <a:extLst>
                <a:ext uri="{FF2B5EF4-FFF2-40B4-BE49-F238E27FC236}">
                  <a16:creationId xmlns:a16="http://schemas.microsoft.com/office/drawing/2014/main" id="{736F4076-05B4-4ECF-8BB1-6AC602D39C68}"/>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750" dirty="0">
                  <a:solidFill>
                    <a:schemeClr val="tx1"/>
                  </a:solidFill>
                  <a:latin typeface="D-DIN" panose="020B0504030202030204" pitchFamily="34" charset="0"/>
                </a:rPr>
                <a:t>Partilhar uma Lista de Verificação da Prontidão finalizada, para confirmar a prontidão do país antes da implementação da nVOP2</a:t>
              </a:r>
            </a:p>
          </p:txBody>
        </p:sp>
      </p:grpSp>
      <p:grpSp>
        <p:nvGrpSpPr>
          <p:cNvPr id="80" name="Group 79">
            <a:extLst>
              <a:ext uri="{FF2B5EF4-FFF2-40B4-BE49-F238E27FC236}">
                <a16:creationId xmlns:a16="http://schemas.microsoft.com/office/drawing/2014/main" id="{BFB47B63-0F4C-45B2-9489-76178615DE50}"/>
              </a:ext>
            </a:extLst>
          </p:cNvPr>
          <p:cNvGrpSpPr/>
          <p:nvPr/>
        </p:nvGrpSpPr>
        <p:grpSpPr>
          <a:xfrm>
            <a:off x="607650" y="2698063"/>
            <a:ext cx="4487331" cy="1086499"/>
            <a:chOff x="5758071" y="2667588"/>
            <a:chExt cx="4487331" cy="1086499"/>
          </a:xfrm>
          <a:solidFill>
            <a:srgbClr val="FEE0C3"/>
          </a:solidFill>
        </p:grpSpPr>
        <p:sp>
          <p:nvSpPr>
            <p:cNvPr id="81" name="Rectangle 80">
              <a:extLst>
                <a:ext uri="{FF2B5EF4-FFF2-40B4-BE49-F238E27FC236}">
                  <a16:creationId xmlns:a16="http://schemas.microsoft.com/office/drawing/2014/main" id="{FA483DCD-B2D3-4E72-84AD-858BA2F305F1}"/>
                </a:ext>
              </a:extLst>
            </p:cNvPr>
            <p:cNvSpPr/>
            <p:nvPr/>
          </p:nvSpPr>
          <p:spPr>
            <a:xfrm>
              <a:off x="5758071" y="266758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rgbClr val="FF8500"/>
                  </a:solidFill>
                  <a:latin typeface="D-DIN" panose="020B0504030202030204" pitchFamily="34" charset="0"/>
                </a:rPr>
                <a:t> </a:t>
              </a:r>
              <a:r>
                <a:rPr lang="pt-PT" sz="2000" b="1" dirty="0">
                  <a:solidFill>
                    <a:srgbClr val="F8981D"/>
                  </a:solidFill>
                  <a:latin typeface="D-DIN" panose="020B0504030202030204" pitchFamily="34" charset="0"/>
                </a:rPr>
                <a:t>2</a:t>
              </a:r>
            </a:p>
          </p:txBody>
        </p:sp>
        <p:sp>
          <p:nvSpPr>
            <p:cNvPr id="82" name="Rectangle 81">
              <a:extLst>
                <a:ext uri="{FF2B5EF4-FFF2-40B4-BE49-F238E27FC236}">
                  <a16:creationId xmlns:a16="http://schemas.microsoft.com/office/drawing/2014/main" id="{1EEA52DE-2D85-4493-8C1F-4D00C11C5A50}"/>
                </a:ext>
              </a:extLst>
            </p:cNvPr>
            <p:cNvSpPr/>
            <p:nvPr/>
          </p:nvSpPr>
          <p:spPr>
            <a:xfrm>
              <a:off x="6231966" y="2671418"/>
              <a:ext cx="4013436" cy="1082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750" dirty="0">
                  <a:solidFill>
                    <a:schemeClr val="tx1"/>
                  </a:solidFill>
                  <a:latin typeface="D-DIN" panose="020B0504030202030204" pitchFamily="34" charset="0"/>
                </a:rPr>
                <a:t>Convocar parceiros nacionais da vacinação para reverem todos os requisitos e considerarem o uso da  nVOP2</a:t>
              </a:r>
            </a:p>
          </p:txBody>
        </p:sp>
      </p:grpSp>
    </p:spTree>
    <p:extLst>
      <p:ext uri="{BB962C8B-B14F-4D97-AF65-F5344CB8AC3E}">
        <p14:creationId xmlns:p14="http://schemas.microsoft.com/office/powerpoint/2010/main" val="207111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BBF02E-00F1-42CD-96FC-120F10D79514}"/>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17</a:t>
            </a:fld>
            <a:endParaRPr lang="en-US" dirty="0">
              <a:latin typeface="D-DIN" panose="020B0504030202030204" pitchFamily="34" charset="0"/>
            </a:endParaRPr>
          </a:p>
        </p:txBody>
      </p:sp>
      <p:sp>
        <p:nvSpPr>
          <p:cNvPr id="11" name="TextBox 10">
            <a:extLst>
              <a:ext uri="{FF2B5EF4-FFF2-40B4-BE49-F238E27FC236}">
                <a16:creationId xmlns:a16="http://schemas.microsoft.com/office/drawing/2014/main" id="{405D2702-1855-4382-AFFD-2F15EAF3CF96}"/>
              </a:ext>
            </a:extLst>
          </p:cNvPr>
          <p:cNvSpPr txBox="1"/>
          <p:nvPr/>
        </p:nvSpPr>
        <p:spPr>
          <a:xfrm>
            <a:off x="271622" y="3624840"/>
            <a:ext cx="9083432" cy="3170099"/>
          </a:xfrm>
          <a:prstGeom prst="rect">
            <a:avLst/>
          </a:prstGeom>
          <a:noFill/>
        </p:spPr>
        <p:txBody>
          <a:bodyPr wrap="square" rtlCol="0">
            <a:spAutoFit/>
          </a:bodyPr>
          <a:lstStyle/>
          <a:p>
            <a:r>
              <a:rPr lang="pt-PT" sz="2000" b="1" dirty="0">
                <a:solidFill>
                  <a:srgbClr val="F8981D"/>
                </a:solidFill>
                <a:latin typeface="D-DIN" panose="020B0504030202030204" pitchFamily="34" charset="0"/>
              </a:rPr>
              <a:t>Lista de verificação da prontidão</a:t>
            </a:r>
          </a:p>
          <a:p>
            <a:r>
              <a:rPr lang="pt-PT" sz="2000" dirty="0">
                <a:latin typeface="D-DIN" panose="020B0504030202030204" pitchFamily="34" charset="0"/>
              </a:rPr>
              <a:t>A Lista de Verificação da Prontidão é uma ferramenta criada pela IGEP para:</a:t>
            </a:r>
          </a:p>
          <a:p>
            <a:pPr marL="285750" indent="-285750">
              <a:buFont typeface="Arial" panose="020B0604020202020204" pitchFamily="34" charset="0"/>
              <a:buChar char="•"/>
            </a:pPr>
            <a:r>
              <a:rPr lang="pt-PT" sz="2000" b="1" dirty="0">
                <a:latin typeface="D-DIN" panose="020B0504030202030204" pitchFamily="34" charset="0"/>
              </a:rPr>
              <a:t>Resumir os requisitos de uso da nVOP2 nos termos da EUL </a:t>
            </a:r>
            <a:r>
              <a:rPr lang="pt-PT" sz="2000" dirty="0">
                <a:latin typeface="D-DIN" panose="020B0504030202030204" pitchFamily="34" charset="0"/>
              </a:rPr>
              <a:t>+ requisitos adicionais que se aplicarão durante o período inicial do uso da vacina nos termos da EUL</a:t>
            </a:r>
          </a:p>
          <a:p>
            <a:pPr marL="285750" indent="-285750">
              <a:buFont typeface="Arial" panose="020B0604020202020204" pitchFamily="34" charset="0"/>
              <a:buChar char="•"/>
            </a:pPr>
            <a:r>
              <a:rPr lang="pt-PT" sz="2000" b="1" dirty="0">
                <a:latin typeface="D-DIN" panose="020B0504030202030204" pitchFamily="34" charset="0"/>
              </a:rPr>
              <a:t>Ajudar a identificar as lacunas e a monitorizar os progressos </a:t>
            </a:r>
            <a:r>
              <a:rPr lang="pt-PT" sz="2000" dirty="0">
                <a:latin typeface="D-DIN" panose="020B0504030202030204" pitchFamily="34" charset="0"/>
              </a:rPr>
              <a:t>rumo à prontidão para a nVOP2</a:t>
            </a:r>
          </a:p>
          <a:p>
            <a:pPr marL="285750" indent="-285750">
              <a:buFont typeface="Arial" panose="020B0604020202020204" pitchFamily="34" charset="0"/>
              <a:buChar char="•"/>
            </a:pPr>
            <a:r>
              <a:rPr lang="pt-PT" sz="2000" dirty="0">
                <a:latin typeface="D-DIN" panose="020B0504030202030204" pitchFamily="34" charset="0"/>
              </a:rPr>
              <a:t>Fazer parte do </a:t>
            </a:r>
            <a:r>
              <a:rPr lang="pt-PT" sz="2000" b="1" dirty="0">
                <a:latin typeface="D-DIN" panose="020B0504030202030204" pitchFamily="34" charset="0"/>
              </a:rPr>
              <a:t>relatório</a:t>
            </a:r>
            <a:r>
              <a:rPr lang="pt-PT" sz="2000" dirty="0">
                <a:latin typeface="D-DIN" panose="020B0504030202030204" pitchFamily="34" charset="0"/>
              </a:rPr>
              <a:t> </a:t>
            </a:r>
            <a:r>
              <a:rPr lang="pt-PT" sz="2000" b="1" dirty="0">
                <a:latin typeface="D-DIN" panose="020B0504030202030204" pitchFamily="34" charset="0"/>
              </a:rPr>
              <a:t>de avaliação do estado de prontidão de um país </a:t>
            </a:r>
            <a:r>
              <a:rPr lang="pt-PT" sz="2000" dirty="0">
                <a:latin typeface="D-DIN" panose="020B0504030202030204" pitchFamily="34" charset="0"/>
              </a:rPr>
              <a:t>para usar a vacina nVOP2 numa resposta a um surto</a:t>
            </a:r>
          </a:p>
          <a:p>
            <a:endParaRPr lang="pt-PT" sz="2000" b="1" dirty="0">
              <a:solidFill>
                <a:srgbClr val="005BAA"/>
              </a:solidFill>
              <a:latin typeface="D-DIN" panose="020B0504030202030204" pitchFamily="34" charset="0"/>
            </a:endParaRPr>
          </a:p>
        </p:txBody>
      </p:sp>
      <p:sp>
        <p:nvSpPr>
          <p:cNvPr id="5" name="TextBox 4">
            <a:extLst>
              <a:ext uri="{FF2B5EF4-FFF2-40B4-BE49-F238E27FC236}">
                <a16:creationId xmlns:a16="http://schemas.microsoft.com/office/drawing/2014/main" id="{48B4477F-A570-4A54-9957-183C477579C5}"/>
              </a:ext>
            </a:extLst>
          </p:cNvPr>
          <p:cNvSpPr txBox="1"/>
          <p:nvPr/>
        </p:nvSpPr>
        <p:spPr>
          <a:xfrm>
            <a:off x="271622" y="904833"/>
            <a:ext cx="11844571" cy="2862322"/>
          </a:xfrm>
          <a:prstGeom prst="rect">
            <a:avLst/>
          </a:prstGeom>
          <a:noFill/>
        </p:spPr>
        <p:txBody>
          <a:bodyPr wrap="square" rtlCol="0">
            <a:spAutoFit/>
          </a:bodyPr>
          <a:lstStyle/>
          <a:p>
            <a:r>
              <a:rPr lang="pt-PT" sz="2000" b="1" dirty="0">
                <a:solidFill>
                  <a:srgbClr val="F8981D"/>
                </a:solidFill>
                <a:latin typeface="D-DIN" panose="020B0504030202030204" pitchFamily="34" charset="0"/>
              </a:rPr>
              <a:t>Porquê um processo de prontidão de um país?</a:t>
            </a:r>
          </a:p>
          <a:p>
            <a:r>
              <a:rPr lang="pt-PT" sz="2000" dirty="0">
                <a:latin typeface="D-DIN" panose="020B0504030202030204" pitchFamily="34" charset="0"/>
              </a:rPr>
              <a:t>Embora muitas das actividades que os países irão realizar para implementar as campanhas de nVOP2 sejam iguais às necessárias para implementar uma campanha de mVOP2, </a:t>
            </a:r>
            <a:r>
              <a:rPr lang="pt-PT" sz="2000" b="1" dirty="0">
                <a:latin typeface="D-DIN" panose="020B0504030202030204" pitchFamily="34" charset="0"/>
              </a:rPr>
              <a:t>é preciso desenvolver algumas actividades adicionais </a:t>
            </a:r>
            <a:r>
              <a:rPr lang="pt-PT" sz="2000" dirty="0">
                <a:latin typeface="D-DIN" panose="020B0504030202030204" pitchFamily="34" charset="0"/>
              </a:rPr>
              <a:t>pelo seguinte:</a:t>
            </a:r>
          </a:p>
          <a:p>
            <a:pPr marL="285750" indent="-285750">
              <a:buFont typeface="Arial" panose="020B0604020202020204" pitchFamily="34" charset="0"/>
              <a:buChar char="•"/>
            </a:pPr>
            <a:r>
              <a:rPr lang="pt-PT" sz="2000" dirty="0">
                <a:latin typeface="D-DIN" panose="020B0504030202030204" pitchFamily="34" charset="0"/>
              </a:rPr>
              <a:t>Diferenças na apresentação entre a nVOP2 e a mVOP2 (i.e., tamanho dos frascos)</a:t>
            </a:r>
          </a:p>
          <a:p>
            <a:pPr marL="285750" indent="-285750">
              <a:buFont typeface="Arial" panose="020B0604020202020204" pitchFamily="34" charset="0"/>
              <a:buChar char="•"/>
            </a:pPr>
            <a:r>
              <a:rPr lang="pt-PT" sz="2000" dirty="0">
                <a:latin typeface="D-DIN" panose="020B0504030202030204" pitchFamily="34" charset="0"/>
              </a:rPr>
              <a:t>A necessidade de cumprir os requisitos relativos ao uso da vacina ao abrigo de uma recomendação de uso da EUL</a:t>
            </a:r>
          </a:p>
          <a:p>
            <a:pPr marL="285750" indent="-285750">
              <a:buFont typeface="Arial" panose="020B0604020202020204" pitchFamily="34" charset="0"/>
              <a:buChar char="•"/>
            </a:pPr>
            <a:r>
              <a:rPr lang="pt-PT" sz="2000" dirty="0">
                <a:latin typeface="D-DIN" panose="020B0504030202030204" pitchFamily="34" charset="0"/>
              </a:rPr>
              <a:t>Eventuais problemas de comunicação pelo facto de a nVOP2 ser uma nova vacina usada ao abrigo da EUL</a:t>
            </a:r>
          </a:p>
          <a:p>
            <a:endParaRPr lang="pt-PT" sz="2000" dirty="0">
              <a:latin typeface="D-DIN" panose="020B0504030202030204" pitchFamily="34" charset="0"/>
            </a:endParaRPr>
          </a:p>
        </p:txBody>
      </p:sp>
      <p:pic>
        <p:nvPicPr>
          <p:cNvPr id="8" name="Graphic 7" descr="Checklist">
            <a:extLst>
              <a:ext uri="{FF2B5EF4-FFF2-40B4-BE49-F238E27FC236}">
                <a16:creationId xmlns:a16="http://schemas.microsoft.com/office/drawing/2014/main" id="{801B98B4-E1FB-496A-BBEF-025BDF5E45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5054" y="3510540"/>
            <a:ext cx="1729539" cy="1729539"/>
          </a:xfrm>
          <a:prstGeom prst="rect">
            <a:avLst/>
          </a:prstGeom>
        </p:spPr>
      </p:pic>
      <p:sp>
        <p:nvSpPr>
          <p:cNvPr id="10" name="TextBox 9">
            <a:extLst>
              <a:ext uri="{FF2B5EF4-FFF2-40B4-BE49-F238E27FC236}">
                <a16:creationId xmlns:a16="http://schemas.microsoft.com/office/drawing/2014/main" id="{96C1E1E8-346B-4B56-975C-1C1486BA5166}"/>
              </a:ext>
            </a:extLst>
          </p:cNvPr>
          <p:cNvSpPr txBox="1"/>
          <p:nvPr/>
        </p:nvSpPr>
        <p:spPr>
          <a:xfrm>
            <a:off x="271622" y="6356350"/>
            <a:ext cx="9083432" cy="461665"/>
          </a:xfrm>
          <a:prstGeom prst="rect">
            <a:avLst/>
          </a:prstGeom>
          <a:noFill/>
        </p:spPr>
        <p:txBody>
          <a:bodyPr wrap="square" rtlCol="0">
            <a:spAutoFit/>
          </a:bodyPr>
          <a:lstStyle/>
          <a:p>
            <a:r>
              <a:rPr lang="pt-PT" sz="1200">
                <a:latin typeface="D-DIN" panose="020B0504030202030204" pitchFamily="34" charset="0"/>
              </a:rPr>
              <a:t>A ferramenta de Excel sobre a Lista de Verificação da Prontidão e o documento de Orientações Técnicaspodem ser descarregados em </a:t>
            </a:r>
            <a:r>
              <a:rPr lang="pt-PT" sz="1200">
                <a:latin typeface="D-DIN" panose="020B0504030202030204" pitchFamily="34" charset="0"/>
                <a:hlinkClick r:id="rId4"/>
              </a:rPr>
              <a:t>http://polioeradication.org/nVOP2</a:t>
            </a:r>
            <a:r>
              <a:rPr lang="pt-PT" sz="1200">
                <a:latin typeface="D-DIN" panose="020B0504030202030204" pitchFamily="34" charset="0"/>
              </a:rPr>
              <a:t> </a:t>
            </a:r>
          </a:p>
        </p:txBody>
      </p:sp>
      <p:sp>
        <p:nvSpPr>
          <p:cNvPr id="9" name="TextBox 8">
            <a:extLst>
              <a:ext uri="{FF2B5EF4-FFF2-40B4-BE49-F238E27FC236}">
                <a16:creationId xmlns:a16="http://schemas.microsoft.com/office/drawing/2014/main" id="{38B16CC0-9FF3-4366-82C3-0861FB504663}"/>
              </a:ext>
            </a:extLst>
          </p:cNvPr>
          <p:cNvSpPr txBox="1"/>
          <p:nvPr/>
        </p:nvSpPr>
        <p:spPr>
          <a:xfrm>
            <a:off x="271622" y="350835"/>
            <a:ext cx="10125728" cy="553998"/>
          </a:xfrm>
          <a:prstGeom prst="rect">
            <a:avLst/>
          </a:prstGeom>
          <a:noFill/>
        </p:spPr>
        <p:txBody>
          <a:bodyPr wrap="square" rtlCol="0">
            <a:spAutoFit/>
          </a:bodyPr>
          <a:lstStyle/>
          <a:p>
            <a:pPr defTabSz="685800"/>
            <a:r>
              <a:rPr lang="pt-PT" sz="3000" b="1" dirty="0">
                <a:solidFill>
                  <a:srgbClr val="F8981D"/>
                </a:solidFill>
                <a:latin typeface="D-DIN" panose="020B0504030202030204" pitchFamily="34" charset="0"/>
              </a:rPr>
              <a:t>Processo de prontidão dos países para a nVOP2</a:t>
            </a:r>
          </a:p>
        </p:txBody>
      </p:sp>
    </p:spTree>
    <p:extLst>
      <p:ext uri="{BB962C8B-B14F-4D97-AF65-F5344CB8AC3E}">
        <p14:creationId xmlns:p14="http://schemas.microsoft.com/office/powerpoint/2010/main" val="251773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0D0826-E7C6-4E04-B3B0-35D90653DB42}"/>
              </a:ext>
            </a:extLst>
          </p:cNvPr>
          <p:cNvSpPr txBox="1"/>
          <p:nvPr/>
        </p:nvSpPr>
        <p:spPr>
          <a:xfrm>
            <a:off x="123825" y="113745"/>
            <a:ext cx="823078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F8981D"/>
                </a:solidFill>
                <a:effectLst/>
                <a:uLnTx/>
                <a:uFillTx/>
                <a:latin typeface="D-DIN" panose="020B0504030202030204" pitchFamily="34" charset="0"/>
              </a:rPr>
              <a:t>Lista de verificação da prontidão</a:t>
            </a:r>
            <a:endParaRPr lang="pt-PT" sz="3200" b="1" dirty="0">
              <a:solidFill>
                <a:srgbClr val="F8981D"/>
              </a:solidFill>
              <a:latin typeface="D-DIN" panose="020B0504030202030204" pitchFamily="34" charset="0"/>
            </a:endParaRPr>
          </a:p>
        </p:txBody>
      </p:sp>
      <p:sp>
        <p:nvSpPr>
          <p:cNvPr id="98"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59040000}"/>
              </a:ext>
            </a:extLst>
          </p:cNvPr>
          <p:cNvSpPr/>
          <p:nvPr/>
        </p:nvSpPr>
        <p:spPr bwMode="auto">
          <a:xfrm>
            <a:off x="10437813" y="904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5C040000}"/>
              </a:ext>
            </a:extLst>
          </p:cNvPr>
          <p:cNvSpPr/>
          <p:nvPr/>
        </p:nvSpPr>
        <p:spPr bwMode="auto">
          <a:xfrm>
            <a:off x="10437813" y="9055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5F040000}"/>
              </a:ext>
            </a:extLst>
          </p:cNvPr>
          <p:cNvSpPr/>
          <p:nvPr/>
        </p:nvSpPr>
        <p:spPr bwMode="auto">
          <a:xfrm>
            <a:off x="10437813" y="103886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Check Box 98" hidden="1">
            <a:extLst>
              <a:ext uri="{63B3BB69-23CF-44E3-9099-C40C66FF867C}">
                <a14:compatExt xmlns:a14="http://schemas.microsoft.com/office/drawing/2010/main" spid="_x0000_s1122"/>
              </a:ext>
              <a:ext uri="{FF2B5EF4-FFF2-40B4-BE49-F238E27FC236}">
                <a16:creationId xmlns:a16="http://schemas.microsoft.com/office/drawing/2014/main" id="{00000000-0008-0000-0100-000062040000}"/>
              </a:ext>
            </a:extLst>
          </p:cNvPr>
          <p:cNvSpPr/>
          <p:nvPr/>
        </p:nvSpPr>
        <p:spPr bwMode="auto">
          <a:xfrm>
            <a:off x="10437813" y="8674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4" name="Check Box 117">
            <a:extLst>
              <a:ext uri="{63B3BB69-23CF-44E3-9099-C40C66FF867C}">
                <a14:compatExt xmlns:a14="http://schemas.microsoft.com/office/drawing/2010/main" spid="_x0000_s1141"/>
              </a:ext>
              <a:ext uri="{FF2B5EF4-FFF2-40B4-BE49-F238E27FC236}">
                <a16:creationId xmlns:a16="http://schemas.microsoft.com/office/drawing/2014/main" id="{00000000-0008-0000-0100-000075040000}"/>
              </a:ext>
            </a:extLst>
          </p:cNvPr>
          <p:cNvPicPr>
            <a:picLocks noChangeAspect="1"/>
          </p:cNvPicPr>
          <p:nvPr/>
        </p:nvPicPr>
        <p:blipFill>
          <a:blip r:embed="rId3"/>
          <a:stretch>
            <a:fillRect/>
          </a:stretch>
        </p:blipFill>
        <p:spPr>
          <a:xfrm>
            <a:off x="11601450" y="12676188"/>
            <a:ext cx="552450" cy="161925"/>
          </a:xfrm>
          <a:prstGeom prst="rect">
            <a:avLst/>
          </a:prstGeom>
        </p:spPr>
      </p:pic>
      <p:pic>
        <p:nvPicPr>
          <p:cNvPr id="105" name="Check Box 120">
            <a:extLst>
              <a:ext uri="{63B3BB69-23CF-44E3-9099-C40C66FF867C}">
                <a14:compatExt xmlns:a14="http://schemas.microsoft.com/office/drawing/2010/main" spid="_x0000_s1144"/>
              </a:ext>
              <a:ext uri="{FF2B5EF4-FFF2-40B4-BE49-F238E27FC236}">
                <a16:creationId xmlns:a16="http://schemas.microsoft.com/office/drawing/2014/main" id="{00000000-0008-0000-0100-000078040000}"/>
              </a:ext>
            </a:extLst>
          </p:cNvPr>
          <p:cNvPicPr>
            <a:picLocks noChangeAspect="1"/>
          </p:cNvPicPr>
          <p:nvPr/>
        </p:nvPicPr>
        <p:blipFill>
          <a:blip r:embed="rId4"/>
          <a:stretch>
            <a:fillRect/>
          </a:stretch>
        </p:blipFill>
        <p:spPr>
          <a:xfrm>
            <a:off x="11601450" y="13247688"/>
            <a:ext cx="552450" cy="161925"/>
          </a:xfrm>
          <a:prstGeom prst="rect">
            <a:avLst/>
          </a:prstGeom>
        </p:spPr>
      </p:pic>
      <p:sp>
        <p:nvSpPr>
          <p:cNvPr id="106" name="Check Box 123" hidden="1">
            <a:extLst>
              <a:ext uri="{63B3BB69-23CF-44E3-9099-C40C66FF867C}">
                <a14:compatExt xmlns:a14="http://schemas.microsoft.com/office/drawing/2010/main" spid="_x0000_s1147"/>
              </a:ext>
              <a:ext uri="{FF2B5EF4-FFF2-40B4-BE49-F238E27FC236}">
                <a16:creationId xmlns:a16="http://schemas.microsoft.com/office/drawing/2014/main" id="{00000000-0008-0000-0100-00007B040000}"/>
              </a:ext>
            </a:extLst>
          </p:cNvPr>
          <p:cNvSpPr/>
          <p:nvPr/>
        </p:nvSpPr>
        <p:spPr bwMode="auto">
          <a:xfrm>
            <a:off x="11601450" y="13619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Check Box 125" hidden="1">
            <a:extLst>
              <a:ext uri="{63B3BB69-23CF-44E3-9099-C40C66FF867C}">
                <a14:compatExt xmlns:a14="http://schemas.microsoft.com/office/drawing/2010/main" spid="_x0000_s1149"/>
              </a:ext>
              <a:ext uri="{FF2B5EF4-FFF2-40B4-BE49-F238E27FC236}">
                <a16:creationId xmlns:a16="http://schemas.microsoft.com/office/drawing/2014/main" id="{00000000-0008-0000-0100-00007D040000}"/>
              </a:ext>
            </a:extLst>
          </p:cNvPr>
          <p:cNvSpPr/>
          <p:nvPr/>
        </p:nvSpPr>
        <p:spPr bwMode="auto">
          <a:xfrm>
            <a:off x="10437813" y="13627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Check Box 128" hidden="1">
            <a:extLst>
              <a:ext uri="{63B3BB69-23CF-44E3-9099-C40C66FF867C}">
                <a14:compatExt xmlns:a14="http://schemas.microsoft.com/office/drawing/2010/main" spid="_x0000_s1152"/>
              </a:ext>
              <a:ext uri="{FF2B5EF4-FFF2-40B4-BE49-F238E27FC236}">
                <a16:creationId xmlns:a16="http://schemas.microsoft.com/office/drawing/2014/main" id="{00000000-0008-0000-0100-000080040000}"/>
              </a:ext>
            </a:extLst>
          </p:cNvPr>
          <p:cNvSpPr/>
          <p:nvPr/>
        </p:nvSpPr>
        <p:spPr bwMode="auto">
          <a:xfrm>
            <a:off x="10437813" y="14389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Check Box 131" hidden="1">
            <a:extLst>
              <a:ext uri="{63B3BB69-23CF-44E3-9099-C40C66FF867C}">
                <a14:compatExt xmlns:a14="http://schemas.microsoft.com/office/drawing/2010/main" spid="_x0000_s1155"/>
              </a:ext>
              <a:ext uri="{FF2B5EF4-FFF2-40B4-BE49-F238E27FC236}">
                <a16:creationId xmlns:a16="http://schemas.microsoft.com/office/drawing/2014/main" id="{00000000-0008-0000-0100-000083040000}"/>
              </a:ext>
            </a:extLst>
          </p:cNvPr>
          <p:cNvSpPr/>
          <p:nvPr/>
        </p:nvSpPr>
        <p:spPr bwMode="auto">
          <a:xfrm>
            <a:off x="10437813" y="14770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86040000}"/>
              </a:ext>
            </a:extLst>
          </p:cNvPr>
          <p:cNvSpPr/>
          <p:nvPr/>
        </p:nvSpPr>
        <p:spPr bwMode="auto">
          <a:xfrm>
            <a:off x="10437813" y="15151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90040000}"/>
              </a:ext>
            </a:extLst>
          </p:cNvPr>
          <p:cNvSpPr/>
          <p:nvPr/>
        </p:nvSpPr>
        <p:spPr bwMode="auto">
          <a:xfrm>
            <a:off x="10437813" y="103886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 name="Check Box 152">
            <a:extLst>
              <a:ext uri="{63B3BB69-23CF-44E3-9099-C40C66FF867C}">
                <a14:compatExt xmlns:a14="http://schemas.microsoft.com/office/drawing/2010/main" spid="_x0000_s1176"/>
              </a:ext>
              <a:ext uri="{FF2B5EF4-FFF2-40B4-BE49-F238E27FC236}">
                <a16:creationId xmlns:a16="http://schemas.microsoft.com/office/drawing/2014/main" id="{00000000-0008-0000-0100-000098040000}"/>
              </a:ext>
            </a:extLst>
          </p:cNvPr>
          <p:cNvPicPr>
            <a:picLocks noChangeAspect="1"/>
          </p:cNvPicPr>
          <p:nvPr/>
        </p:nvPicPr>
        <p:blipFill>
          <a:blip r:embed="rId4"/>
          <a:stretch>
            <a:fillRect/>
          </a:stretch>
        </p:blipFill>
        <p:spPr>
          <a:xfrm>
            <a:off x="11601450" y="16295688"/>
            <a:ext cx="552450" cy="161925"/>
          </a:xfrm>
          <a:prstGeom prst="rect">
            <a:avLst/>
          </a:prstGeom>
        </p:spPr>
      </p:pic>
      <p:pic>
        <p:nvPicPr>
          <p:cNvPr id="113" name="Check Box 154">
            <a:extLst>
              <a:ext uri="{63B3BB69-23CF-44E3-9099-C40C66FF867C}">
                <a14:compatExt xmlns:a14="http://schemas.microsoft.com/office/drawing/2010/main" spid="_x0000_s1178"/>
              </a:ext>
              <a:ext uri="{FF2B5EF4-FFF2-40B4-BE49-F238E27FC236}">
                <a16:creationId xmlns:a16="http://schemas.microsoft.com/office/drawing/2014/main" id="{00000000-0008-0000-0100-00009A040000}"/>
              </a:ext>
            </a:extLst>
          </p:cNvPr>
          <p:cNvPicPr>
            <a:picLocks noChangeAspect="1"/>
          </p:cNvPicPr>
          <p:nvPr/>
        </p:nvPicPr>
        <p:blipFill>
          <a:blip r:embed="rId5"/>
          <a:stretch>
            <a:fillRect/>
          </a:stretch>
        </p:blipFill>
        <p:spPr>
          <a:xfrm>
            <a:off x="10434638" y="16667163"/>
            <a:ext cx="552450" cy="171450"/>
          </a:xfrm>
          <a:prstGeom prst="rect">
            <a:avLst/>
          </a:prstGeom>
        </p:spPr>
      </p:pic>
      <p:sp>
        <p:nvSpPr>
          <p:cNvPr id="11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9D040000}"/>
              </a:ext>
            </a:extLst>
          </p:cNvPr>
          <p:cNvSpPr/>
          <p:nvPr/>
        </p:nvSpPr>
        <p:spPr bwMode="auto">
          <a:xfrm>
            <a:off x="12534900" y="1666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A0040000}"/>
              </a:ext>
            </a:extLst>
          </p:cNvPr>
          <p:cNvSpPr/>
          <p:nvPr/>
        </p:nvSpPr>
        <p:spPr bwMode="auto">
          <a:xfrm>
            <a:off x="12534900" y="1666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Check Box 185">
            <a:extLst>
              <a:ext uri="{63B3BB69-23CF-44E3-9099-C40C66FF867C}">
                <a14:compatExt xmlns:a14="http://schemas.microsoft.com/office/drawing/2010/main" spid="_x0000_s1209"/>
              </a:ext>
              <a:ext uri="{FF2B5EF4-FFF2-40B4-BE49-F238E27FC236}">
                <a16:creationId xmlns:a16="http://schemas.microsoft.com/office/drawing/2014/main" id="{00000000-0008-0000-0100-0000B9040000}"/>
              </a:ext>
            </a:extLst>
          </p:cNvPr>
          <p:cNvPicPr>
            <a:picLocks noChangeAspect="1"/>
          </p:cNvPicPr>
          <p:nvPr/>
        </p:nvPicPr>
        <p:blipFill>
          <a:blip r:embed="rId3"/>
          <a:stretch>
            <a:fillRect/>
          </a:stretch>
        </p:blipFill>
        <p:spPr>
          <a:xfrm>
            <a:off x="11601450" y="15724188"/>
            <a:ext cx="552450" cy="161925"/>
          </a:xfrm>
          <a:prstGeom prst="rect">
            <a:avLst/>
          </a:prstGeom>
        </p:spPr>
      </p:pic>
      <p:sp>
        <p:nvSpPr>
          <p:cNvPr id="118" name="Check Box 192" hidden="1">
            <a:extLst>
              <a:ext uri="{63B3BB69-23CF-44E3-9099-C40C66FF867C}">
                <a14:compatExt xmlns:a14="http://schemas.microsoft.com/office/drawing/2010/main" spid="_x0000_s1216"/>
              </a:ext>
              <a:ext uri="{FF2B5EF4-FFF2-40B4-BE49-F238E27FC236}">
                <a16:creationId xmlns:a16="http://schemas.microsoft.com/office/drawing/2014/main" id="{00000000-0008-0000-0100-0000C0040000}"/>
              </a:ext>
            </a:extLst>
          </p:cNvPr>
          <p:cNvSpPr/>
          <p:nvPr/>
        </p:nvSpPr>
        <p:spPr bwMode="auto">
          <a:xfrm>
            <a:off x="10529888" y="14008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4" name="Check Box 200">
            <a:extLst>
              <a:ext uri="{63B3BB69-23CF-44E3-9099-C40C66FF867C}">
                <a14:compatExt xmlns:a14="http://schemas.microsoft.com/office/drawing/2010/main" spid="_x0000_s1224"/>
              </a:ext>
              <a:ext uri="{FF2B5EF4-FFF2-40B4-BE49-F238E27FC236}">
                <a16:creationId xmlns:a16="http://schemas.microsoft.com/office/drawing/2014/main" id="{00000000-0008-0000-0100-0000C8040000}"/>
              </a:ext>
            </a:extLst>
          </p:cNvPr>
          <p:cNvPicPr>
            <a:picLocks noChangeAspect="1"/>
          </p:cNvPicPr>
          <p:nvPr/>
        </p:nvPicPr>
        <p:blipFill>
          <a:blip r:embed="rId6"/>
          <a:stretch>
            <a:fillRect/>
          </a:stretch>
        </p:blipFill>
        <p:spPr>
          <a:xfrm>
            <a:off x="10529888" y="13628688"/>
            <a:ext cx="552450" cy="161925"/>
          </a:xfrm>
          <a:prstGeom prst="rect">
            <a:avLst/>
          </a:prstGeom>
        </p:spPr>
      </p:pic>
      <p:pic>
        <p:nvPicPr>
          <p:cNvPr id="125" name="Check Box 201">
            <a:extLst>
              <a:ext uri="{63B3BB69-23CF-44E3-9099-C40C66FF867C}">
                <a14:compatExt xmlns:a14="http://schemas.microsoft.com/office/drawing/2010/main" spid="_x0000_s1225"/>
              </a:ext>
              <a:ext uri="{FF2B5EF4-FFF2-40B4-BE49-F238E27FC236}">
                <a16:creationId xmlns:a16="http://schemas.microsoft.com/office/drawing/2014/main" id="{00000000-0008-0000-0100-0000C9040000}"/>
              </a:ext>
            </a:extLst>
          </p:cNvPr>
          <p:cNvPicPr>
            <a:picLocks noChangeAspect="1"/>
          </p:cNvPicPr>
          <p:nvPr/>
        </p:nvPicPr>
        <p:blipFill>
          <a:blip r:embed="rId6"/>
          <a:stretch>
            <a:fillRect/>
          </a:stretch>
        </p:blipFill>
        <p:spPr>
          <a:xfrm>
            <a:off x="10529888" y="14390688"/>
            <a:ext cx="552450" cy="161925"/>
          </a:xfrm>
          <a:prstGeom prst="rect">
            <a:avLst/>
          </a:prstGeom>
        </p:spPr>
      </p:pic>
      <p:pic>
        <p:nvPicPr>
          <p:cNvPr id="126" name="Check Box 202">
            <a:extLst>
              <a:ext uri="{63B3BB69-23CF-44E3-9099-C40C66FF867C}">
                <a14:compatExt xmlns:a14="http://schemas.microsoft.com/office/drawing/2010/main" spid="_x0000_s1226"/>
              </a:ext>
              <a:ext uri="{FF2B5EF4-FFF2-40B4-BE49-F238E27FC236}">
                <a16:creationId xmlns:a16="http://schemas.microsoft.com/office/drawing/2014/main" id="{00000000-0008-0000-0100-0000CA040000}"/>
              </a:ext>
            </a:extLst>
          </p:cNvPr>
          <p:cNvPicPr>
            <a:picLocks noChangeAspect="1"/>
          </p:cNvPicPr>
          <p:nvPr/>
        </p:nvPicPr>
        <p:blipFill>
          <a:blip r:embed="rId6"/>
          <a:stretch>
            <a:fillRect/>
          </a:stretch>
        </p:blipFill>
        <p:spPr>
          <a:xfrm>
            <a:off x="10529888" y="14771688"/>
            <a:ext cx="552450" cy="161925"/>
          </a:xfrm>
          <a:prstGeom prst="rect">
            <a:avLst/>
          </a:prstGeom>
        </p:spPr>
      </p:pic>
      <p:pic>
        <p:nvPicPr>
          <p:cNvPr id="127" name="Check Box 203">
            <a:extLst>
              <a:ext uri="{63B3BB69-23CF-44E3-9099-C40C66FF867C}">
                <a14:compatExt xmlns:a14="http://schemas.microsoft.com/office/drawing/2010/main" spid="_x0000_s1227"/>
              </a:ext>
              <a:ext uri="{FF2B5EF4-FFF2-40B4-BE49-F238E27FC236}">
                <a16:creationId xmlns:a16="http://schemas.microsoft.com/office/drawing/2014/main" id="{00000000-0008-0000-0100-0000CB040000}"/>
              </a:ext>
            </a:extLst>
          </p:cNvPr>
          <p:cNvPicPr>
            <a:picLocks noChangeAspect="1"/>
          </p:cNvPicPr>
          <p:nvPr/>
        </p:nvPicPr>
        <p:blipFill>
          <a:blip r:embed="rId6"/>
          <a:stretch>
            <a:fillRect/>
          </a:stretch>
        </p:blipFill>
        <p:spPr>
          <a:xfrm>
            <a:off x="10529888" y="15152688"/>
            <a:ext cx="552450" cy="161925"/>
          </a:xfrm>
          <a:prstGeom prst="rect">
            <a:avLst/>
          </a:prstGeom>
        </p:spPr>
      </p:pic>
      <p:pic>
        <p:nvPicPr>
          <p:cNvPr id="128" name="Check Box 204">
            <a:extLst>
              <a:ext uri="{63B3BB69-23CF-44E3-9099-C40C66FF867C}">
                <a14:compatExt xmlns:a14="http://schemas.microsoft.com/office/drawing/2010/main" spid="_x0000_s1228"/>
              </a:ext>
              <a:ext uri="{FF2B5EF4-FFF2-40B4-BE49-F238E27FC236}">
                <a16:creationId xmlns:a16="http://schemas.microsoft.com/office/drawing/2014/main" id="{00000000-0008-0000-0100-0000CC040000}"/>
              </a:ext>
            </a:extLst>
          </p:cNvPr>
          <p:cNvPicPr>
            <a:picLocks noChangeAspect="1"/>
          </p:cNvPicPr>
          <p:nvPr/>
        </p:nvPicPr>
        <p:blipFill>
          <a:blip r:embed="rId6"/>
          <a:stretch>
            <a:fillRect/>
          </a:stretch>
        </p:blipFill>
        <p:spPr>
          <a:xfrm>
            <a:off x="10529888" y="14009688"/>
            <a:ext cx="552450" cy="161925"/>
          </a:xfrm>
          <a:prstGeom prst="rect">
            <a:avLst/>
          </a:prstGeom>
        </p:spPr>
      </p:pic>
      <p:sp>
        <p:nvSpPr>
          <p:cNvPr id="12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3000000}"/>
              </a:ext>
            </a:extLst>
          </p:cNvPr>
          <p:cNvSpPr/>
          <p:nvPr/>
        </p:nvSpPr>
        <p:spPr bwMode="auto">
          <a:xfrm>
            <a:off x="10437813" y="1571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 name="Check Box 209">
            <a:extLst>
              <a:ext uri="{63B3BB69-23CF-44E3-9099-C40C66FF867C}">
                <a14:compatExt xmlns:a14="http://schemas.microsoft.com/office/drawing/2010/main" spid="_x0000_s1233"/>
              </a:ext>
              <a:ext uri="{FF2B5EF4-FFF2-40B4-BE49-F238E27FC236}">
                <a16:creationId xmlns:a16="http://schemas.microsoft.com/office/drawing/2014/main" id="{00000000-0008-0000-0100-0000D1040000}"/>
              </a:ext>
            </a:extLst>
          </p:cNvPr>
          <p:cNvPicPr>
            <a:picLocks noChangeAspect="1"/>
          </p:cNvPicPr>
          <p:nvPr/>
        </p:nvPicPr>
        <p:blipFill>
          <a:blip r:embed="rId3"/>
          <a:stretch>
            <a:fillRect/>
          </a:stretch>
        </p:blipFill>
        <p:spPr>
          <a:xfrm>
            <a:off x="10434638" y="18010188"/>
            <a:ext cx="552450" cy="161925"/>
          </a:xfrm>
          <a:prstGeom prst="rect">
            <a:avLst/>
          </a:prstGeom>
        </p:spPr>
      </p:pic>
      <p:pic>
        <p:nvPicPr>
          <p:cNvPr id="131" name="Check Box 210">
            <a:extLst>
              <a:ext uri="{63B3BB69-23CF-44E3-9099-C40C66FF867C}">
                <a14:compatExt xmlns:a14="http://schemas.microsoft.com/office/drawing/2010/main" spid="_x0000_s1234"/>
              </a:ext>
              <a:ext uri="{FF2B5EF4-FFF2-40B4-BE49-F238E27FC236}">
                <a16:creationId xmlns:a16="http://schemas.microsoft.com/office/drawing/2014/main" id="{00000000-0008-0000-0100-0000D2040000}"/>
              </a:ext>
            </a:extLst>
          </p:cNvPr>
          <p:cNvPicPr>
            <a:picLocks noChangeAspect="1"/>
          </p:cNvPicPr>
          <p:nvPr/>
        </p:nvPicPr>
        <p:blipFill>
          <a:blip r:embed="rId4"/>
          <a:stretch>
            <a:fillRect/>
          </a:stretch>
        </p:blipFill>
        <p:spPr>
          <a:xfrm>
            <a:off x="10434638" y="18391188"/>
            <a:ext cx="552450" cy="161925"/>
          </a:xfrm>
          <a:prstGeom prst="rect">
            <a:avLst/>
          </a:prstGeom>
        </p:spPr>
      </p:pic>
      <p:pic>
        <p:nvPicPr>
          <p:cNvPr id="132" name="Check Box 211">
            <a:extLst>
              <a:ext uri="{63B3BB69-23CF-44E3-9099-C40C66FF867C}">
                <a14:compatExt xmlns:a14="http://schemas.microsoft.com/office/drawing/2010/main" spid="_x0000_s1235"/>
              </a:ext>
              <a:ext uri="{FF2B5EF4-FFF2-40B4-BE49-F238E27FC236}">
                <a16:creationId xmlns:a16="http://schemas.microsoft.com/office/drawing/2014/main" id="{00000000-0008-0000-0100-0000D3040000}"/>
              </a:ext>
            </a:extLst>
          </p:cNvPr>
          <p:cNvPicPr>
            <a:picLocks noChangeAspect="1"/>
          </p:cNvPicPr>
          <p:nvPr/>
        </p:nvPicPr>
        <p:blipFill>
          <a:blip r:embed="rId4"/>
          <a:stretch>
            <a:fillRect/>
          </a:stretch>
        </p:blipFill>
        <p:spPr>
          <a:xfrm>
            <a:off x="11601450" y="19524663"/>
            <a:ext cx="552450" cy="161925"/>
          </a:xfrm>
          <a:prstGeom prst="rect">
            <a:avLst/>
          </a:prstGeom>
        </p:spPr>
      </p:pic>
      <p:pic>
        <p:nvPicPr>
          <p:cNvPr id="133" name="Check Box 214">
            <a:extLst>
              <a:ext uri="{63B3BB69-23CF-44E3-9099-C40C66FF867C}">
                <a14:compatExt xmlns:a14="http://schemas.microsoft.com/office/drawing/2010/main" spid="_x0000_s1238"/>
              </a:ext>
              <a:ext uri="{FF2B5EF4-FFF2-40B4-BE49-F238E27FC236}">
                <a16:creationId xmlns:a16="http://schemas.microsoft.com/office/drawing/2014/main" id="{00000000-0008-0000-0100-0000D6040000}"/>
              </a:ext>
            </a:extLst>
          </p:cNvPr>
          <p:cNvPicPr>
            <a:picLocks noChangeAspect="1"/>
          </p:cNvPicPr>
          <p:nvPr/>
        </p:nvPicPr>
        <p:blipFill>
          <a:blip r:embed="rId4"/>
          <a:stretch>
            <a:fillRect/>
          </a:stretch>
        </p:blipFill>
        <p:spPr>
          <a:xfrm>
            <a:off x="10434638" y="18962688"/>
            <a:ext cx="552450" cy="161925"/>
          </a:xfrm>
          <a:prstGeom prst="rect">
            <a:avLst/>
          </a:prstGeom>
        </p:spPr>
      </p:pic>
      <p:sp>
        <p:nvSpPr>
          <p:cNvPr id="13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30000000}"/>
              </a:ext>
            </a:extLst>
          </p:cNvPr>
          <p:cNvSpPr/>
          <p:nvPr/>
        </p:nvSpPr>
        <p:spPr bwMode="auto">
          <a:xfrm>
            <a:off x="12534900" y="18000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31000000}"/>
              </a:ext>
            </a:extLst>
          </p:cNvPr>
          <p:cNvSpPr/>
          <p:nvPr/>
        </p:nvSpPr>
        <p:spPr bwMode="auto">
          <a:xfrm>
            <a:off x="12534900" y="18000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6" name="Check Box 218">
            <a:extLst>
              <a:ext uri="{63B3BB69-23CF-44E3-9099-C40C66FF867C}">
                <a14:compatExt xmlns:a14="http://schemas.microsoft.com/office/drawing/2010/main" spid="_x0000_s1242"/>
              </a:ext>
              <a:ext uri="{FF2B5EF4-FFF2-40B4-BE49-F238E27FC236}">
                <a16:creationId xmlns:a16="http://schemas.microsoft.com/office/drawing/2014/main" id="{00000000-0008-0000-0100-0000DA040000}"/>
              </a:ext>
            </a:extLst>
          </p:cNvPr>
          <p:cNvPicPr>
            <a:picLocks noChangeAspect="1"/>
          </p:cNvPicPr>
          <p:nvPr/>
        </p:nvPicPr>
        <p:blipFill>
          <a:blip r:embed="rId7"/>
          <a:stretch>
            <a:fillRect/>
          </a:stretch>
        </p:blipFill>
        <p:spPr>
          <a:xfrm>
            <a:off x="10434638" y="17048163"/>
            <a:ext cx="552450" cy="171450"/>
          </a:xfrm>
          <a:prstGeom prst="rect">
            <a:avLst/>
          </a:prstGeom>
        </p:spPr>
      </p:pic>
      <p:pic>
        <p:nvPicPr>
          <p:cNvPr id="138" name="Check Box 222">
            <a:extLst>
              <a:ext uri="{63B3BB69-23CF-44E3-9099-C40C66FF867C}">
                <a14:compatExt xmlns:a14="http://schemas.microsoft.com/office/drawing/2010/main" spid="_x0000_s1246"/>
              </a:ext>
              <a:ext uri="{FF2B5EF4-FFF2-40B4-BE49-F238E27FC236}">
                <a16:creationId xmlns:a16="http://schemas.microsoft.com/office/drawing/2014/main" id="{00000000-0008-0000-0100-0000DE040000}"/>
              </a:ext>
            </a:extLst>
          </p:cNvPr>
          <p:cNvPicPr>
            <a:picLocks noChangeAspect="1"/>
          </p:cNvPicPr>
          <p:nvPr/>
        </p:nvPicPr>
        <p:blipFill>
          <a:blip r:embed="rId7"/>
          <a:stretch>
            <a:fillRect/>
          </a:stretch>
        </p:blipFill>
        <p:spPr>
          <a:xfrm>
            <a:off x="10434638" y="17810163"/>
            <a:ext cx="552450" cy="171450"/>
          </a:xfrm>
          <a:prstGeom prst="rect">
            <a:avLst/>
          </a:prstGeom>
        </p:spPr>
      </p:pic>
      <p:sp>
        <p:nvSpPr>
          <p:cNvPr id="13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6000000}"/>
              </a:ext>
            </a:extLst>
          </p:cNvPr>
          <p:cNvSpPr/>
          <p:nvPr/>
        </p:nvSpPr>
        <p:spPr bwMode="auto">
          <a:xfrm>
            <a:off x="10437813" y="17246600"/>
            <a:ext cx="549275" cy="1666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0" name="Check Box 225">
            <a:extLst>
              <a:ext uri="{63B3BB69-23CF-44E3-9099-C40C66FF867C}">
                <a14:compatExt xmlns:a14="http://schemas.microsoft.com/office/drawing/2010/main" spid="_x0000_s1249"/>
              </a:ext>
              <a:ext uri="{FF2B5EF4-FFF2-40B4-BE49-F238E27FC236}">
                <a16:creationId xmlns:a16="http://schemas.microsoft.com/office/drawing/2014/main" id="{00000000-0008-0000-0100-0000E1040000}"/>
              </a:ext>
            </a:extLst>
          </p:cNvPr>
          <p:cNvPicPr>
            <a:picLocks noChangeAspect="1"/>
          </p:cNvPicPr>
          <p:nvPr/>
        </p:nvPicPr>
        <p:blipFill>
          <a:blip r:embed="rId7"/>
          <a:stretch>
            <a:fillRect/>
          </a:stretch>
        </p:blipFill>
        <p:spPr>
          <a:xfrm>
            <a:off x="10434638" y="17238663"/>
            <a:ext cx="552450" cy="171450"/>
          </a:xfrm>
          <a:prstGeom prst="rect">
            <a:avLst/>
          </a:prstGeom>
        </p:spPr>
      </p:pic>
      <p:sp>
        <p:nvSpPr>
          <p:cNvPr id="141"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34000000}"/>
              </a:ext>
            </a:extLst>
          </p:cNvPr>
          <p:cNvSpPr/>
          <p:nvPr/>
        </p:nvSpPr>
        <p:spPr bwMode="auto">
          <a:xfrm>
            <a:off x="10437813" y="1190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35000000}"/>
              </a:ext>
            </a:extLst>
          </p:cNvPr>
          <p:cNvSpPr/>
          <p:nvPr/>
        </p:nvSpPr>
        <p:spPr bwMode="auto">
          <a:xfrm>
            <a:off x="10437813" y="1190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39000000}"/>
              </a:ext>
            </a:extLst>
          </p:cNvPr>
          <p:cNvSpPr/>
          <p:nvPr/>
        </p:nvSpPr>
        <p:spPr bwMode="auto">
          <a:xfrm>
            <a:off x="10437813" y="9809163"/>
            <a:ext cx="549275" cy="17462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3A000000}"/>
              </a:ext>
            </a:extLst>
          </p:cNvPr>
          <p:cNvSpPr/>
          <p:nvPr/>
        </p:nvSpPr>
        <p:spPr bwMode="auto">
          <a:xfrm>
            <a:off x="10437813" y="9817100"/>
            <a:ext cx="549275" cy="1666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TextBox 179">
            <a:extLst>
              <a:ext uri="{FF2B5EF4-FFF2-40B4-BE49-F238E27FC236}">
                <a16:creationId xmlns:a16="http://schemas.microsoft.com/office/drawing/2014/main" id="{E5DC270B-5286-4043-8B96-158ECE813646}"/>
              </a:ext>
            </a:extLst>
          </p:cNvPr>
          <p:cNvSpPr txBox="1"/>
          <p:nvPr/>
        </p:nvSpPr>
        <p:spPr>
          <a:xfrm>
            <a:off x="9931791" y="809683"/>
            <a:ext cx="2260209" cy="5324535"/>
          </a:xfrm>
          <a:prstGeom prst="rect">
            <a:avLst/>
          </a:prstGeom>
          <a:noFill/>
          <a:ln>
            <a:noFill/>
          </a:ln>
        </p:spPr>
        <p:txBody>
          <a:bodyPr wrap="square" rtlCol="0">
            <a:spAutoFit/>
          </a:bodyPr>
          <a:lstStyle/>
          <a:p>
            <a:pPr>
              <a:defRPr/>
            </a:pPr>
            <a:r>
              <a:rPr lang="pt-PT" sz="2000" b="1" dirty="0">
                <a:solidFill>
                  <a:srgbClr val="F8981D"/>
                </a:solidFill>
                <a:latin typeface="D-DIN" panose="020B0504030202030204" pitchFamily="34" charset="0"/>
              </a:rPr>
              <a:t>A Lista de Verificação Identifica: </a:t>
            </a:r>
          </a:p>
          <a:p>
            <a:pPr>
              <a:defRPr/>
            </a:pPr>
            <a:endParaRPr lang="pt-PT" sz="2000" b="1" dirty="0">
              <a:solidFill>
                <a:srgbClr val="F8981D"/>
              </a:solidFill>
              <a:latin typeface="D-DIN" panose="020B0504030202030204" pitchFamily="34" charset="0"/>
            </a:endParaRPr>
          </a:p>
          <a:p>
            <a:pPr marL="285750" indent="-285750">
              <a:buFont typeface="Arial" panose="020B0604020202020204" pitchFamily="34" charset="0"/>
              <a:buChar char="•"/>
              <a:defRPr/>
            </a:pPr>
            <a:r>
              <a:rPr kumimoji="0" lang="pt-PT" sz="2000" b="0" i="0" u="none" strike="noStrike" kern="1200" cap="none" spc="0" normalizeH="0" baseline="0" noProof="0" dirty="0">
                <a:ln>
                  <a:noFill/>
                </a:ln>
                <a:solidFill>
                  <a:prstClr val="black"/>
                </a:solidFill>
                <a:effectLst/>
                <a:uLnTx/>
                <a:uFillTx/>
                <a:latin typeface="D-DIN" panose="020B0504030202030204" pitchFamily="34" charset="0"/>
              </a:rPr>
              <a:t>20 </a:t>
            </a:r>
            <a:r>
              <a:rPr lang="pt-PT" sz="2000" dirty="0">
                <a:solidFill>
                  <a:prstClr val="black"/>
                </a:solidFill>
                <a:latin typeface="D-DIN" panose="020B0504030202030204" pitchFamily="34" charset="0"/>
              </a:rPr>
              <a:t>requisitos para uso da </a:t>
            </a:r>
            <a:r>
              <a:rPr kumimoji="0" lang="pt-PT" sz="2000" i="0" u="none" strike="noStrike" kern="1200" cap="none" spc="0" normalizeH="0" baseline="0" noProof="0" dirty="0">
                <a:ln>
                  <a:noFill/>
                </a:ln>
                <a:solidFill>
                  <a:prstClr val="black"/>
                </a:solidFill>
                <a:effectLst/>
                <a:uLnTx/>
                <a:uFillTx/>
                <a:latin typeface="D-DIN" panose="020B0504030202030204" pitchFamily="34" charset="0"/>
              </a:rPr>
              <a:t>nVOP2 ao abrigo da EUL</a:t>
            </a:r>
          </a:p>
          <a:p>
            <a:pPr marL="285750" indent="-285750">
              <a:buFont typeface="Arial" panose="020B0604020202020204" pitchFamily="34" charset="0"/>
              <a:buChar char="•"/>
              <a:defRPr/>
            </a:pPr>
            <a:endParaRPr kumimoji="0" lang="pt-PT" sz="2000" i="0" u="none" strike="noStrike" kern="1200" cap="none" spc="0" normalizeH="0" baseline="0" noProof="0" dirty="0">
              <a:ln>
                <a:noFill/>
              </a:ln>
              <a:solidFill>
                <a:prstClr val="black"/>
              </a:solidFill>
              <a:effectLst/>
              <a:uLnTx/>
              <a:uFillTx/>
              <a:latin typeface="D-DIN" panose="020B0504030202030204" pitchFamily="34" charset="0"/>
            </a:endParaRPr>
          </a:p>
          <a:p>
            <a:pPr marL="342900" indent="-342900">
              <a:buFont typeface="Arial" panose="020B0604020202020204" pitchFamily="34" charset="0"/>
              <a:buChar char="•"/>
              <a:defRPr/>
            </a:pPr>
            <a:r>
              <a:rPr lang="pt-PT" sz="2000" dirty="0">
                <a:solidFill>
                  <a:prstClr val="black"/>
                </a:solidFill>
                <a:latin typeface="D-DIN" panose="020B0504030202030204" pitchFamily="34" charset="0"/>
              </a:rPr>
              <a:t>7</a:t>
            </a:r>
            <a:r>
              <a:rPr kumimoji="0" lang="pt-PT" sz="2000" b="0" i="0" u="none" strike="noStrike" kern="1200" cap="none" spc="0" normalizeH="0" baseline="0" noProof="0" dirty="0">
                <a:ln>
                  <a:noFill/>
                </a:ln>
                <a:solidFill>
                  <a:prstClr val="black"/>
                </a:solidFill>
                <a:effectLst/>
                <a:uLnTx/>
                <a:uFillTx/>
                <a:latin typeface="D-DIN" panose="020B0504030202030204" pitchFamily="34" charset="0"/>
              </a:rPr>
              <a:t> </a:t>
            </a:r>
            <a:r>
              <a:rPr lang="pt-PT" sz="2000" dirty="0">
                <a:solidFill>
                  <a:prstClr val="black"/>
                </a:solidFill>
                <a:latin typeface="D-DIN" panose="020B0504030202030204" pitchFamily="34" charset="0"/>
              </a:rPr>
              <a:t>requisitos adicionais </a:t>
            </a:r>
            <a:r>
              <a:rPr kumimoji="0" lang="pt-PT" sz="2000" b="0" i="0" u="none" strike="noStrike" kern="1200" cap="none" spc="0" normalizeH="0" baseline="0" noProof="0" dirty="0">
                <a:ln>
                  <a:noFill/>
                </a:ln>
                <a:solidFill>
                  <a:prstClr val="black"/>
                </a:solidFill>
                <a:effectLst/>
                <a:uLnTx/>
                <a:uFillTx/>
                <a:latin typeface="D-DIN" panose="020B0504030202030204" pitchFamily="34" charset="0"/>
              </a:rPr>
              <a:t>para os países usarem a nVOP2 no período inicial de uso</a:t>
            </a:r>
            <a:endParaRPr lang="pt-PT" sz="2000" dirty="0">
              <a:solidFill>
                <a:prstClr val="black"/>
              </a:solidFill>
              <a:latin typeface="D-DIN" panose="020B050403020203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pt-PT" sz="2000" b="0" i="0" u="none" strike="noStrike" kern="1200" cap="none" spc="0" normalizeH="0" baseline="0" noProof="0" dirty="0">
              <a:ln>
                <a:noFill/>
              </a:ln>
              <a:solidFill>
                <a:prstClr val="black"/>
              </a:solidFill>
              <a:effectLst/>
              <a:uLnTx/>
              <a:uFillTx/>
              <a:latin typeface="D-DIN" panose="020B0504030202030204" pitchFamily="34" charset="0"/>
            </a:endParaRPr>
          </a:p>
        </p:txBody>
      </p:sp>
      <p:pic>
        <p:nvPicPr>
          <p:cNvPr id="2091" name="Check Box 89" hidden="1">
            <a:extLst>
              <a:ext uri="{FF2B5EF4-FFF2-40B4-BE49-F238E27FC236}">
                <a16:creationId xmlns:a16="http://schemas.microsoft.com/office/drawing/2014/main" id="{D446BC0C-0529-45FA-A044-134178AC40F9}"/>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9525"/>
            <a:ext cx="54292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73" name="Check Box 123" hidden="1">
            <a:extLst>
              <a:ext uri="{FF2B5EF4-FFF2-40B4-BE49-F238E27FC236}">
                <a16:creationId xmlns:a16="http://schemas.microsoft.com/office/drawing/2014/main" id="{54587BFD-5FA1-413B-8D55-97FFB84ADA10}"/>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 y="9525"/>
            <a:ext cx="56197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Check Box 157" hidden="1">
            <a:extLst>
              <a:ext uri="{FF2B5EF4-FFF2-40B4-BE49-F238E27FC236}">
                <a16:creationId xmlns:a16="http://schemas.microsoft.com/office/drawing/2014/main" id="{090ECE3B-BA46-4A8C-AE1B-5FD0037241CD}"/>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
            <a:ext cx="54292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72" name="Check Box 192" hidden="1">
            <a:extLst>
              <a:ext uri="{FF2B5EF4-FFF2-40B4-BE49-F238E27FC236}">
                <a16:creationId xmlns:a16="http://schemas.microsoft.com/office/drawing/2014/main" id="{31F36243-C297-44B1-8549-0F50971EA6CB}"/>
              </a:ext>
            </a:extLst>
          </p:cNvPr>
          <p:cNvPicPr>
            <a:picLocks noRo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75" y="19050"/>
            <a:ext cx="552450"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hidden="1">
            <a:extLst>
              <a:ext uri="{FF2B5EF4-FFF2-40B4-BE49-F238E27FC236}">
                <a16:creationId xmlns:a16="http://schemas.microsoft.com/office/drawing/2014/main" id="{7E191A93-D308-4679-94B4-5889B6593B32}"/>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50" y="19050"/>
            <a:ext cx="5429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hidden="1">
            <a:extLst>
              <a:ext uri="{FF2B5EF4-FFF2-40B4-BE49-F238E27FC236}">
                <a16:creationId xmlns:a16="http://schemas.microsoft.com/office/drawing/2014/main" id="{91E54099-99E8-4C7F-880F-5D9F3D334AB6}"/>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9050"/>
            <a:ext cx="5429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hidden="1">
            <a:extLst>
              <a:ext uri="{FF2B5EF4-FFF2-40B4-BE49-F238E27FC236}">
                <a16:creationId xmlns:a16="http://schemas.microsoft.com/office/drawing/2014/main" id="{4A82A8B1-83C0-41FE-A222-1AFB7419979F}"/>
              </a:ext>
            </a:extLst>
          </p:cNvPr>
          <p:cNvPicPr>
            <a:picLocks noRo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 y="28575"/>
            <a:ext cx="542925" cy="1619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9B8D3A-2E53-4043-B75E-12D571D24C1E}"/>
              </a:ext>
            </a:extLst>
          </p:cNvPr>
          <p:cNvSpPr txBox="1"/>
          <p:nvPr/>
        </p:nvSpPr>
        <p:spPr>
          <a:xfrm>
            <a:off x="123825" y="5136775"/>
            <a:ext cx="11477625" cy="1323439"/>
          </a:xfrm>
          <a:prstGeom prst="rect">
            <a:avLst/>
          </a:prstGeom>
          <a:noFill/>
        </p:spPr>
        <p:txBody>
          <a:bodyPr wrap="square" rtlCol="0">
            <a:spAutoFit/>
          </a:bodyPr>
          <a:lstStyle/>
          <a:p>
            <a:pPr lvl="0">
              <a:defRPr/>
            </a:pPr>
            <a:r>
              <a:rPr lang="pt-PT" sz="2000" b="1" dirty="0">
                <a:solidFill>
                  <a:srgbClr val="F8981D"/>
                </a:solidFill>
                <a:latin typeface="D-DIN" panose="020B0504030202030204" pitchFamily="34" charset="0"/>
              </a:rPr>
              <a:t>Os separadores em baixo </a:t>
            </a:r>
            <a:r>
              <a:rPr lang="pt-PT" sz="2000" dirty="0">
                <a:solidFill>
                  <a:prstClr val="black"/>
                </a:solidFill>
                <a:latin typeface="D-DIN" panose="020B0504030202030204" pitchFamily="34" charset="0"/>
              </a:rPr>
              <a:t>fornecem informação adicional, incluindo:</a:t>
            </a:r>
          </a:p>
          <a:p>
            <a:pPr marL="342900" indent="-342900">
              <a:buFont typeface="Arial" panose="020B0604020202020204" pitchFamily="34" charset="0"/>
              <a:buChar char="•"/>
              <a:defRPr/>
            </a:pPr>
            <a:r>
              <a:rPr lang="pt-PT" sz="2000" dirty="0">
                <a:solidFill>
                  <a:prstClr val="black"/>
                </a:solidFill>
                <a:latin typeface="D-DIN" panose="020B0504030202030204" pitchFamily="34" charset="0"/>
              </a:rPr>
              <a:t>Como usar a lista de verificação</a:t>
            </a:r>
          </a:p>
          <a:p>
            <a:pPr marL="342900" indent="-342900">
              <a:buFont typeface="Arial" panose="020B0604020202020204" pitchFamily="34" charset="0"/>
              <a:buChar char="•"/>
              <a:defRPr/>
            </a:pPr>
            <a:r>
              <a:rPr lang="pt-PT" sz="2000" dirty="0">
                <a:solidFill>
                  <a:prstClr val="black"/>
                </a:solidFill>
                <a:latin typeface="D-DIN" panose="020B0504030202030204" pitchFamily="34" charset="0"/>
              </a:rPr>
              <a:t>Considerações para : 1) Coordenação/</a:t>
            </a:r>
            <a:r>
              <a:rPr lang="pt-PT" sz="2000" dirty="0" err="1">
                <a:solidFill>
                  <a:prstClr val="black"/>
                </a:solidFill>
                <a:latin typeface="D-DIN" panose="020B0504030202030204" pitchFamily="34" charset="0"/>
              </a:rPr>
              <a:t>Logistica</a:t>
            </a:r>
            <a:r>
              <a:rPr lang="pt-PT" sz="2000" dirty="0">
                <a:solidFill>
                  <a:prstClr val="black"/>
                </a:solidFill>
                <a:latin typeface="D-DIN" panose="020B0504030202030204" pitchFamily="34" charset="0"/>
              </a:rPr>
              <a:t>/Gestão da Vacina, 2) Vigilância (incluindo </a:t>
            </a:r>
            <a:r>
              <a:rPr lang="pt-PT" sz="2000" dirty="0" err="1">
                <a:solidFill>
                  <a:prstClr val="black"/>
                </a:solidFill>
                <a:latin typeface="D-DIN" panose="020B0504030202030204" pitchFamily="34" charset="0"/>
              </a:rPr>
              <a:t>laboratorio</a:t>
            </a:r>
            <a:r>
              <a:rPr lang="pt-PT" sz="2000" dirty="0">
                <a:solidFill>
                  <a:prstClr val="black"/>
                </a:solidFill>
                <a:latin typeface="D-DIN" panose="020B0504030202030204" pitchFamily="34" charset="0"/>
              </a:rPr>
              <a:t>), 3) Segurança, 4) Advocacia, Comunicações e Mobilização Social (ACSM)</a:t>
            </a:r>
            <a:endParaRPr lang="pt-PT" dirty="0"/>
          </a:p>
        </p:txBody>
      </p:sp>
      <p:pic>
        <p:nvPicPr>
          <p:cNvPr id="9" name="Picture 8">
            <a:extLst>
              <a:ext uri="{FF2B5EF4-FFF2-40B4-BE49-F238E27FC236}">
                <a16:creationId xmlns:a16="http://schemas.microsoft.com/office/drawing/2014/main" id="{2A49CBFD-24AE-492F-AF3D-0944ABF46F13}"/>
              </a:ext>
            </a:extLst>
          </p:cNvPr>
          <p:cNvPicPr>
            <a:picLocks noChangeAspect="1"/>
          </p:cNvPicPr>
          <p:nvPr/>
        </p:nvPicPr>
        <p:blipFill>
          <a:blip r:embed="rId12"/>
          <a:stretch>
            <a:fillRect/>
          </a:stretch>
        </p:blipFill>
        <p:spPr>
          <a:xfrm>
            <a:off x="276481" y="925044"/>
            <a:ext cx="9563100" cy="4029075"/>
          </a:xfrm>
          <a:prstGeom prst="rect">
            <a:avLst/>
          </a:prstGeom>
        </p:spPr>
      </p:pic>
      <p:sp>
        <p:nvSpPr>
          <p:cNvPr id="4" name="Rectangle 3">
            <a:extLst>
              <a:ext uri="{FF2B5EF4-FFF2-40B4-BE49-F238E27FC236}">
                <a16:creationId xmlns:a16="http://schemas.microsoft.com/office/drawing/2014/main" id="{020D4E39-9617-48B5-A396-7C3A5DBC83BA}"/>
              </a:ext>
            </a:extLst>
          </p:cNvPr>
          <p:cNvSpPr/>
          <p:nvPr/>
        </p:nvSpPr>
        <p:spPr>
          <a:xfrm>
            <a:off x="276481" y="957741"/>
            <a:ext cx="1518969" cy="3708391"/>
          </a:xfrm>
          <a:prstGeom prst="rect">
            <a:avLst/>
          </a:prstGeom>
          <a:noFill/>
          <a:ln w="57150">
            <a:solidFill>
              <a:srgbClr val="F89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C1D4B186-F70D-412B-A59B-4F358CC1BD9E}"/>
              </a:ext>
            </a:extLst>
          </p:cNvPr>
          <p:cNvSpPr/>
          <p:nvPr/>
        </p:nvSpPr>
        <p:spPr>
          <a:xfrm>
            <a:off x="1047750" y="4674636"/>
            <a:ext cx="4382379" cy="279483"/>
          </a:xfrm>
          <a:prstGeom prst="rect">
            <a:avLst/>
          </a:prstGeom>
          <a:noFill/>
          <a:ln w="57150">
            <a:solidFill>
              <a:srgbClr val="F89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Slide Number Placeholder 2">
            <a:extLst>
              <a:ext uri="{FF2B5EF4-FFF2-40B4-BE49-F238E27FC236}">
                <a16:creationId xmlns:a16="http://schemas.microsoft.com/office/drawing/2014/main" id="{4A264472-54C1-400C-B05D-BA584B84C471}"/>
              </a:ext>
            </a:extLst>
          </p:cNvPr>
          <p:cNvSpPr>
            <a:spLocks noGrp="1"/>
          </p:cNvSpPr>
          <p:nvPr>
            <p:ph type="sldNum" sz="quarter" idx="12"/>
          </p:nvPr>
        </p:nvSpPr>
        <p:spPr>
          <a:xfrm>
            <a:off x="8610600" y="6356350"/>
            <a:ext cx="2743200" cy="365125"/>
          </a:xfrm>
        </p:spPr>
        <p:txBody>
          <a:bodyPr/>
          <a:lstStyle/>
          <a:p>
            <a:pPr>
              <a:defRPr/>
            </a:pPr>
            <a:fld id="{9B8F7D12-62DE-453E-A7D6-231232E39030}" type="slidenum">
              <a:rPr lang="en-US" smtClean="0">
                <a:latin typeface="D-DIN" panose="020B0504030202030204" pitchFamily="34" charset="0"/>
              </a:rPr>
              <a:pPr>
                <a:defRPr/>
              </a:pPr>
              <a:t>18</a:t>
            </a:fld>
            <a:endParaRPr lang="en-US" dirty="0">
              <a:latin typeface="D-DIN" panose="020B0504030202030204" pitchFamily="34" charset="0"/>
            </a:endParaRPr>
          </a:p>
        </p:txBody>
      </p:sp>
    </p:spTree>
    <p:extLst>
      <p:ext uri="{BB962C8B-B14F-4D97-AF65-F5344CB8AC3E}">
        <p14:creationId xmlns:p14="http://schemas.microsoft.com/office/powerpoint/2010/main" val="329571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0D0826-E7C6-4E04-B3B0-35D90653DB42}"/>
              </a:ext>
            </a:extLst>
          </p:cNvPr>
          <p:cNvSpPr txBox="1"/>
          <p:nvPr/>
        </p:nvSpPr>
        <p:spPr>
          <a:xfrm>
            <a:off x="336112" y="347426"/>
            <a:ext cx="11411388"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dirty="0">
                <a:ln>
                  <a:noFill/>
                </a:ln>
                <a:solidFill>
                  <a:srgbClr val="F8981D"/>
                </a:solidFill>
                <a:effectLst/>
                <a:uLnTx/>
                <a:uFillTx/>
                <a:latin typeface="D-DIN" panose="020B0504030202030204" pitchFamily="34" charset="0"/>
              </a:rPr>
              <a:t>Passo essencial: Decisão e aprovações a nível nacional para uso da nVOP2</a:t>
            </a:r>
          </a:p>
        </p:txBody>
      </p:sp>
      <p:sp>
        <p:nvSpPr>
          <p:cNvPr id="98"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59040000}"/>
              </a:ext>
            </a:extLst>
          </p:cNvPr>
          <p:cNvSpPr/>
          <p:nvPr/>
        </p:nvSpPr>
        <p:spPr bwMode="auto">
          <a:xfrm>
            <a:off x="10437813" y="904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5C040000}"/>
              </a:ext>
            </a:extLst>
          </p:cNvPr>
          <p:cNvSpPr/>
          <p:nvPr/>
        </p:nvSpPr>
        <p:spPr bwMode="auto">
          <a:xfrm>
            <a:off x="10437813" y="9055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5F040000}"/>
              </a:ext>
            </a:extLst>
          </p:cNvPr>
          <p:cNvSpPr/>
          <p:nvPr/>
        </p:nvSpPr>
        <p:spPr bwMode="auto">
          <a:xfrm>
            <a:off x="10437813" y="103886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Check Box 98" hidden="1">
            <a:extLst>
              <a:ext uri="{63B3BB69-23CF-44E3-9099-C40C66FF867C}">
                <a14:compatExt xmlns:a14="http://schemas.microsoft.com/office/drawing/2010/main" spid="_x0000_s1122"/>
              </a:ext>
              <a:ext uri="{FF2B5EF4-FFF2-40B4-BE49-F238E27FC236}">
                <a16:creationId xmlns:a16="http://schemas.microsoft.com/office/drawing/2014/main" id="{00000000-0008-0000-0100-000062040000}"/>
              </a:ext>
            </a:extLst>
          </p:cNvPr>
          <p:cNvSpPr/>
          <p:nvPr/>
        </p:nvSpPr>
        <p:spPr bwMode="auto">
          <a:xfrm>
            <a:off x="10437813" y="8674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4" name="Check Box 117">
            <a:extLst>
              <a:ext uri="{63B3BB69-23CF-44E3-9099-C40C66FF867C}">
                <a14:compatExt xmlns:a14="http://schemas.microsoft.com/office/drawing/2010/main" spid="_x0000_s1141"/>
              </a:ext>
              <a:ext uri="{FF2B5EF4-FFF2-40B4-BE49-F238E27FC236}">
                <a16:creationId xmlns:a16="http://schemas.microsoft.com/office/drawing/2014/main" id="{00000000-0008-0000-0100-000075040000}"/>
              </a:ext>
            </a:extLst>
          </p:cNvPr>
          <p:cNvPicPr>
            <a:picLocks noChangeAspect="1"/>
          </p:cNvPicPr>
          <p:nvPr/>
        </p:nvPicPr>
        <p:blipFill>
          <a:blip r:embed="rId3"/>
          <a:stretch>
            <a:fillRect/>
          </a:stretch>
        </p:blipFill>
        <p:spPr>
          <a:xfrm>
            <a:off x="11601450" y="12676188"/>
            <a:ext cx="552450" cy="161925"/>
          </a:xfrm>
          <a:prstGeom prst="rect">
            <a:avLst/>
          </a:prstGeom>
        </p:spPr>
      </p:pic>
      <p:pic>
        <p:nvPicPr>
          <p:cNvPr id="105" name="Check Box 120">
            <a:extLst>
              <a:ext uri="{63B3BB69-23CF-44E3-9099-C40C66FF867C}">
                <a14:compatExt xmlns:a14="http://schemas.microsoft.com/office/drawing/2010/main" spid="_x0000_s1144"/>
              </a:ext>
              <a:ext uri="{FF2B5EF4-FFF2-40B4-BE49-F238E27FC236}">
                <a16:creationId xmlns:a16="http://schemas.microsoft.com/office/drawing/2014/main" id="{00000000-0008-0000-0100-000078040000}"/>
              </a:ext>
            </a:extLst>
          </p:cNvPr>
          <p:cNvPicPr>
            <a:picLocks noChangeAspect="1"/>
          </p:cNvPicPr>
          <p:nvPr/>
        </p:nvPicPr>
        <p:blipFill>
          <a:blip r:embed="rId4"/>
          <a:stretch>
            <a:fillRect/>
          </a:stretch>
        </p:blipFill>
        <p:spPr>
          <a:xfrm>
            <a:off x="11601450" y="13247688"/>
            <a:ext cx="552450" cy="161925"/>
          </a:xfrm>
          <a:prstGeom prst="rect">
            <a:avLst/>
          </a:prstGeom>
        </p:spPr>
      </p:pic>
      <p:sp>
        <p:nvSpPr>
          <p:cNvPr id="106" name="Check Box 123" hidden="1">
            <a:extLst>
              <a:ext uri="{63B3BB69-23CF-44E3-9099-C40C66FF867C}">
                <a14:compatExt xmlns:a14="http://schemas.microsoft.com/office/drawing/2010/main" spid="_x0000_s1147"/>
              </a:ext>
              <a:ext uri="{FF2B5EF4-FFF2-40B4-BE49-F238E27FC236}">
                <a16:creationId xmlns:a16="http://schemas.microsoft.com/office/drawing/2014/main" id="{00000000-0008-0000-0100-00007B040000}"/>
              </a:ext>
            </a:extLst>
          </p:cNvPr>
          <p:cNvSpPr/>
          <p:nvPr/>
        </p:nvSpPr>
        <p:spPr bwMode="auto">
          <a:xfrm>
            <a:off x="11601450" y="13619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Check Box 125" hidden="1">
            <a:extLst>
              <a:ext uri="{63B3BB69-23CF-44E3-9099-C40C66FF867C}">
                <a14:compatExt xmlns:a14="http://schemas.microsoft.com/office/drawing/2010/main" spid="_x0000_s1149"/>
              </a:ext>
              <a:ext uri="{FF2B5EF4-FFF2-40B4-BE49-F238E27FC236}">
                <a16:creationId xmlns:a16="http://schemas.microsoft.com/office/drawing/2014/main" id="{00000000-0008-0000-0100-00007D040000}"/>
              </a:ext>
            </a:extLst>
          </p:cNvPr>
          <p:cNvSpPr/>
          <p:nvPr/>
        </p:nvSpPr>
        <p:spPr bwMode="auto">
          <a:xfrm>
            <a:off x="10437813" y="13627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Check Box 128" hidden="1">
            <a:extLst>
              <a:ext uri="{63B3BB69-23CF-44E3-9099-C40C66FF867C}">
                <a14:compatExt xmlns:a14="http://schemas.microsoft.com/office/drawing/2010/main" spid="_x0000_s1152"/>
              </a:ext>
              <a:ext uri="{FF2B5EF4-FFF2-40B4-BE49-F238E27FC236}">
                <a16:creationId xmlns:a16="http://schemas.microsoft.com/office/drawing/2014/main" id="{00000000-0008-0000-0100-000080040000}"/>
              </a:ext>
            </a:extLst>
          </p:cNvPr>
          <p:cNvSpPr/>
          <p:nvPr/>
        </p:nvSpPr>
        <p:spPr bwMode="auto">
          <a:xfrm>
            <a:off x="10437813" y="14389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Check Box 131" hidden="1">
            <a:extLst>
              <a:ext uri="{63B3BB69-23CF-44E3-9099-C40C66FF867C}">
                <a14:compatExt xmlns:a14="http://schemas.microsoft.com/office/drawing/2010/main" spid="_x0000_s1155"/>
              </a:ext>
              <a:ext uri="{FF2B5EF4-FFF2-40B4-BE49-F238E27FC236}">
                <a16:creationId xmlns:a16="http://schemas.microsoft.com/office/drawing/2014/main" id="{00000000-0008-0000-0100-000083040000}"/>
              </a:ext>
            </a:extLst>
          </p:cNvPr>
          <p:cNvSpPr/>
          <p:nvPr/>
        </p:nvSpPr>
        <p:spPr bwMode="auto">
          <a:xfrm>
            <a:off x="10437813" y="14770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86040000}"/>
              </a:ext>
            </a:extLst>
          </p:cNvPr>
          <p:cNvSpPr/>
          <p:nvPr/>
        </p:nvSpPr>
        <p:spPr bwMode="auto">
          <a:xfrm>
            <a:off x="10437813" y="15151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90040000}"/>
              </a:ext>
            </a:extLst>
          </p:cNvPr>
          <p:cNvSpPr/>
          <p:nvPr/>
        </p:nvSpPr>
        <p:spPr bwMode="auto">
          <a:xfrm>
            <a:off x="10437813" y="103886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 name="Check Box 152">
            <a:extLst>
              <a:ext uri="{63B3BB69-23CF-44E3-9099-C40C66FF867C}">
                <a14:compatExt xmlns:a14="http://schemas.microsoft.com/office/drawing/2010/main" spid="_x0000_s1176"/>
              </a:ext>
              <a:ext uri="{FF2B5EF4-FFF2-40B4-BE49-F238E27FC236}">
                <a16:creationId xmlns:a16="http://schemas.microsoft.com/office/drawing/2014/main" id="{00000000-0008-0000-0100-000098040000}"/>
              </a:ext>
            </a:extLst>
          </p:cNvPr>
          <p:cNvPicPr>
            <a:picLocks noChangeAspect="1"/>
          </p:cNvPicPr>
          <p:nvPr/>
        </p:nvPicPr>
        <p:blipFill>
          <a:blip r:embed="rId4"/>
          <a:stretch>
            <a:fillRect/>
          </a:stretch>
        </p:blipFill>
        <p:spPr>
          <a:xfrm>
            <a:off x="11601450" y="16295688"/>
            <a:ext cx="552450" cy="161925"/>
          </a:xfrm>
          <a:prstGeom prst="rect">
            <a:avLst/>
          </a:prstGeom>
        </p:spPr>
      </p:pic>
      <p:pic>
        <p:nvPicPr>
          <p:cNvPr id="113" name="Check Box 154">
            <a:extLst>
              <a:ext uri="{63B3BB69-23CF-44E3-9099-C40C66FF867C}">
                <a14:compatExt xmlns:a14="http://schemas.microsoft.com/office/drawing/2010/main" spid="_x0000_s1178"/>
              </a:ext>
              <a:ext uri="{FF2B5EF4-FFF2-40B4-BE49-F238E27FC236}">
                <a16:creationId xmlns:a16="http://schemas.microsoft.com/office/drawing/2014/main" id="{00000000-0008-0000-0100-00009A040000}"/>
              </a:ext>
            </a:extLst>
          </p:cNvPr>
          <p:cNvPicPr>
            <a:picLocks noChangeAspect="1"/>
          </p:cNvPicPr>
          <p:nvPr/>
        </p:nvPicPr>
        <p:blipFill>
          <a:blip r:embed="rId5"/>
          <a:stretch>
            <a:fillRect/>
          </a:stretch>
        </p:blipFill>
        <p:spPr>
          <a:xfrm>
            <a:off x="10434638" y="16667163"/>
            <a:ext cx="552450" cy="171450"/>
          </a:xfrm>
          <a:prstGeom prst="rect">
            <a:avLst/>
          </a:prstGeom>
        </p:spPr>
      </p:pic>
      <p:sp>
        <p:nvSpPr>
          <p:cNvPr id="11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9D040000}"/>
              </a:ext>
            </a:extLst>
          </p:cNvPr>
          <p:cNvSpPr/>
          <p:nvPr/>
        </p:nvSpPr>
        <p:spPr bwMode="auto">
          <a:xfrm>
            <a:off x="12534900" y="1666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A0040000}"/>
              </a:ext>
            </a:extLst>
          </p:cNvPr>
          <p:cNvSpPr/>
          <p:nvPr/>
        </p:nvSpPr>
        <p:spPr bwMode="auto">
          <a:xfrm>
            <a:off x="12534900" y="16667163"/>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Check Box 185">
            <a:extLst>
              <a:ext uri="{63B3BB69-23CF-44E3-9099-C40C66FF867C}">
                <a14:compatExt xmlns:a14="http://schemas.microsoft.com/office/drawing/2010/main" spid="_x0000_s1209"/>
              </a:ext>
              <a:ext uri="{FF2B5EF4-FFF2-40B4-BE49-F238E27FC236}">
                <a16:creationId xmlns:a16="http://schemas.microsoft.com/office/drawing/2014/main" id="{00000000-0008-0000-0100-0000B9040000}"/>
              </a:ext>
            </a:extLst>
          </p:cNvPr>
          <p:cNvPicPr>
            <a:picLocks noChangeAspect="1"/>
          </p:cNvPicPr>
          <p:nvPr/>
        </p:nvPicPr>
        <p:blipFill>
          <a:blip r:embed="rId3"/>
          <a:stretch>
            <a:fillRect/>
          </a:stretch>
        </p:blipFill>
        <p:spPr>
          <a:xfrm>
            <a:off x="11601450" y="15724188"/>
            <a:ext cx="552450" cy="161925"/>
          </a:xfrm>
          <a:prstGeom prst="rect">
            <a:avLst/>
          </a:prstGeom>
        </p:spPr>
      </p:pic>
      <p:sp>
        <p:nvSpPr>
          <p:cNvPr id="118" name="Check Box 192" hidden="1">
            <a:extLst>
              <a:ext uri="{63B3BB69-23CF-44E3-9099-C40C66FF867C}">
                <a14:compatExt xmlns:a14="http://schemas.microsoft.com/office/drawing/2010/main" spid="_x0000_s1216"/>
              </a:ext>
              <a:ext uri="{FF2B5EF4-FFF2-40B4-BE49-F238E27FC236}">
                <a16:creationId xmlns:a16="http://schemas.microsoft.com/office/drawing/2014/main" id="{00000000-0008-0000-0100-0000C0040000}"/>
              </a:ext>
            </a:extLst>
          </p:cNvPr>
          <p:cNvSpPr/>
          <p:nvPr/>
        </p:nvSpPr>
        <p:spPr bwMode="auto">
          <a:xfrm>
            <a:off x="10529888" y="14008100"/>
            <a:ext cx="0" cy="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4" name="Check Box 200">
            <a:extLst>
              <a:ext uri="{63B3BB69-23CF-44E3-9099-C40C66FF867C}">
                <a14:compatExt xmlns:a14="http://schemas.microsoft.com/office/drawing/2010/main" spid="_x0000_s1224"/>
              </a:ext>
              <a:ext uri="{FF2B5EF4-FFF2-40B4-BE49-F238E27FC236}">
                <a16:creationId xmlns:a16="http://schemas.microsoft.com/office/drawing/2014/main" id="{00000000-0008-0000-0100-0000C8040000}"/>
              </a:ext>
            </a:extLst>
          </p:cNvPr>
          <p:cNvPicPr>
            <a:picLocks noChangeAspect="1"/>
          </p:cNvPicPr>
          <p:nvPr/>
        </p:nvPicPr>
        <p:blipFill>
          <a:blip r:embed="rId6"/>
          <a:stretch>
            <a:fillRect/>
          </a:stretch>
        </p:blipFill>
        <p:spPr>
          <a:xfrm>
            <a:off x="10529888" y="13628688"/>
            <a:ext cx="552450" cy="161925"/>
          </a:xfrm>
          <a:prstGeom prst="rect">
            <a:avLst/>
          </a:prstGeom>
        </p:spPr>
      </p:pic>
      <p:pic>
        <p:nvPicPr>
          <p:cNvPr id="125" name="Check Box 201">
            <a:extLst>
              <a:ext uri="{63B3BB69-23CF-44E3-9099-C40C66FF867C}">
                <a14:compatExt xmlns:a14="http://schemas.microsoft.com/office/drawing/2010/main" spid="_x0000_s1225"/>
              </a:ext>
              <a:ext uri="{FF2B5EF4-FFF2-40B4-BE49-F238E27FC236}">
                <a16:creationId xmlns:a16="http://schemas.microsoft.com/office/drawing/2014/main" id="{00000000-0008-0000-0100-0000C9040000}"/>
              </a:ext>
            </a:extLst>
          </p:cNvPr>
          <p:cNvPicPr>
            <a:picLocks noChangeAspect="1"/>
          </p:cNvPicPr>
          <p:nvPr/>
        </p:nvPicPr>
        <p:blipFill>
          <a:blip r:embed="rId6"/>
          <a:stretch>
            <a:fillRect/>
          </a:stretch>
        </p:blipFill>
        <p:spPr>
          <a:xfrm>
            <a:off x="10529888" y="14390688"/>
            <a:ext cx="552450" cy="161925"/>
          </a:xfrm>
          <a:prstGeom prst="rect">
            <a:avLst/>
          </a:prstGeom>
        </p:spPr>
      </p:pic>
      <p:pic>
        <p:nvPicPr>
          <p:cNvPr id="126" name="Check Box 202">
            <a:extLst>
              <a:ext uri="{63B3BB69-23CF-44E3-9099-C40C66FF867C}">
                <a14:compatExt xmlns:a14="http://schemas.microsoft.com/office/drawing/2010/main" spid="_x0000_s1226"/>
              </a:ext>
              <a:ext uri="{FF2B5EF4-FFF2-40B4-BE49-F238E27FC236}">
                <a16:creationId xmlns:a16="http://schemas.microsoft.com/office/drawing/2014/main" id="{00000000-0008-0000-0100-0000CA040000}"/>
              </a:ext>
            </a:extLst>
          </p:cNvPr>
          <p:cNvPicPr>
            <a:picLocks noChangeAspect="1"/>
          </p:cNvPicPr>
          <p:nvPr/>
        </p:nvPicPr>
        <p:blipFill>
          <a:blip r:embed="rId6"/>
          <a:stretch>
            <a:fillRect/>
          </a:stretch>
        </p:blipFill>
        <p:spPr>
          <a:xfrm>
            <a:off x="10529888" y="14771688"/>
            <a:ext cx="552450" cy="161925"/>
          </a:xfrm>
          <a:prstGeom prst="rect">
            <a:avLst/>
          </a:prstGeom>
        </p:spPr>
      </p:pic>
      <p:pic>
        <p:nvPicPr>
          <p:cNvPr id="127" name="Check Box 203">
            <a:extLst>
              <a:ext uri="{63B3BB69-23CF-44E3-9099-C40C66FF867C}">
                <a14:compatExt xmlns:a14="http://schemas.microsoft.com/office/drawing/2010/main" spid="_x0000_s1227"/>
              </a:ext>
              <a:ext uri="{FF2B5EF4-FFF2-40B4-BE49-F238E27FC236}">
                <a16:creationId xmlns:a16="http://schemas.microsoft.com/office/drawing/2014/main" id="{00000000-0008-0000-0100-0000CB040000}"/>
              </a:ext>
            </a:extLst>
          </p:cNvPr>
          <p:cNvPicPr>
            <a:picLocks noChangeAspect="1"/>
          </p:cNvPicPr>
          <p:nvPr/>
        </p:nvPicPr>
        <p:blipFill>
          <a:blip r:embed="rId6"/>
          <a:stretch>
            <a:fillRect/>
          </a:stretch>
        </p:blipFill>
        <p:spPr>
          <a:xfrm>
            <a:off x="10529888" y="15152688"/>
            <a:ext cx="552450" cy="161925"/>
          </a:xfrm>
          <a:prstGeom prst="rect">
            <a:avLst/>
          </a:prstGeom>
        </p:spPr>
      </p:pic>
      <p:pic>
        <p:nvPicPr>
          <p:cNvPr id="128" name="Check Box 204">
            <a:extLst>
              <a:ext uri="{63B3BB69-23CF-44E3-9099-C40C66FF867C}">
                <a14:compatExt xmlns:a14="http://schemas.microsoft.com/office/drawing/2010/main" spid="_x0000_s1228"/>
              </a:ext>
              <a:ext uri="{FF2B5EF4-FFF2-40B4-BE49-F238E27FC236}">
                <a16:creationId xmlns:a16="http://schemas.microsoft.com/office/drawing/2014/main" id="{00000000-0008-0000-0100-0000CC040000}"/>
              </a:ext>
            </a:extLst>
          </p:cNvPr>
          <p:cNvPicPr>
            <a:picLocks noChangeAspect="1"/>
          </p:cNvPicPr>
          <p:nvPr/>
        </p:nvPicPr>
        <p:blipFill>
          <a:blip r:embed="rId6"/>
          <a:stretch>
            <a:fillRect/>
          </a:stretch>
        </p:blipFill>
        <p:spPr>
          <a:xfrm>
            <a:off x="10529888" y="14009688"/>
            <a:ext cx="552450" cy="161925"/>
          </a:xfrm>
          <a:prstGeom prst="rect">
            <a:avLst/>
          </a:prstGeom>
        </p:spPr>
      </p:pic>
      <p:sp>
        <p:nvSpPr>
          <p:cNvPr id="12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3000000}"/>
              </a:ext>
            </a:extLst>
          </p:cNvPr>
          <p:cNvSpPr/>
          <p:nvPr/>
        </p:nvSpPr>
        <p:spPr bwMode="auto">
          <a:xfrm>
            <a:off x="10437813" y="1571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 name="Check Box 209">
            <a:extLst>
              <a:ext uri="{63B3BB69-23CF-44E3-9099-C40C66FF867C}">
                <a14:compatExt xmlns:a14="http://schemas.microsoft.com/office/drawing/2010/main" spid="_x0000_s1233"/>
              </a:ext>
              <a:ext uri="{FF2B5EF4-FFF2-40B4-BE49-F238E27FC236}">
                <a16:creationId xmlns:a16="http://schemas.microsoft.com/office/drawing/2014/main" id="{00000000-0008-0000-0100-0000D1040000}"/>
              </a:ext>
            </a:extLst>
          </p:cNvPr>
          <p:cNvPicPr>
            <a:picLocks noChangeAspect="1"/>
          </p:cNvPicPr>
          <p:nvPr/>
        </p:nvPicPr>
        <p:blipFill>
          <a:blip r:embed="rId3"/>
          <a:stretch>
            <a:fillRect/>
          </a:stretch>
        </p:blipFill>
        <p:spPr>
          <a:xfrm>
            <a:off x="10434638" y="18010188"/>
            <a:ext cx="552450" cy="161925"/>
          </a:xfrm>
          <a:prstGeom prst="rect">
            <a:avLst/>
          </a:prstGeom>
        </p:spPr>
      </p:pic>
      <p:pic>
        <p:nvPicPr>
          <p:cNvPr id="131" name="Check Box 210">
            <a:extLst>
              <a:ext uri="{63B3BB69-23CF-44E3-9099-C40C66FF867C}">
                <a14:compatExt xmlns:a14="http://schemas.microsoft.com/office/drawing/2010/main" spid="_x0000_s1234"/>
              </a:ext>
              <a:ext uri="{FF2B5EF4-FFF2-40B4-BE49-F238E27FC236}">
                <a16:creationId xmlns:a16="http://schemas.microsoft.com/office/drawing/2014/main" id="{00000000-0008-0000-0100-0000D2040000}"/>
              </a:ext>
            </a:extLst>
          </p:cNvPr>
          <p:cNvPicPr>
            <a:picLocks noChangeAspect="1"/>
          </p:cNvPicPr>
          <p:nvPr/>
        </p:nvPicPr>
        <p:blipFill>
          <a:blip r:embed="rId4"/>
          <a:stretch>
            <a:fillRect/>
          </a:stretch>
        </p:blipFill>
        <p:spPr>
          <a:xfrm>
            <a:off x="10434638" y="18391188"/>
            <a:ext cx="552450" cy="161925"/>
          </a:xfrm>
          <a:prstGeom prst="rect">
            <a:avLst/>
          </a:prstGeom>
        </p:spPr>
      </p:pic>
      <p:pic>
        <p:nvPicPr>
          <p:cNvPr id="132" name="Check Box 211">
            <a:extLst>
              <a:ext uri="{63B3BB69-23CF-44E3-9099-C40C66FF867C}">
                <a14:compatExt xmlns:a14="http://schemas.microsoft.com/office/drawing/2010/main" spid="_x0000_s1235"/>
              </a:ext>
              <a:ext uri="{FF2B5EF4-FFF2-40B4-BE49-F238E27FC236}">
                <a16:creationId xmlns:a16="http://schemas.microsoft.com/office/drawing/2014/main" id="{00000000-0008-0000-0100-0000D3040000}"/>
              </a:ext>
            </a:extLst>
          </p:cNvPr>
          <p:cNvPicPr>
            <a:picLocks noChangeAspect="1"/>
          </p:cNvPicPr>
          <p:nvPr/>
        </p:nvPicPr>
        <p:blipFill>
          <a:blip r:embed="rId4"/>
          <a:stretch>
            <a:fillRect/>
          </a:stretch>
        </p:blipFill>
        <p:spPr>
          <a:xfrm>
            <a:off x="11601450" y="19524663"/>
            <a:ext cx="552450" cy="161925"/>
          </a:xfrm>
          <a:prstGeom prst="rect">
            <a:avLst/>
          </a:prstGeom>
        </p:spPr>
      </p:pic>
      <p:pic>
        <p:nvPicPr>
          <p:cNvPr id="133" name="Check Box 214">
            <a:extLst>
              <a:ext uri="{63B3BB69-23CF-44E3-9099-C40C66FF867C}">
                <a14:compatExt xmlns:a14="http://schemas.microsoft.com/office/drawing/2010/main" spid="_x0000_s1238"/>
              </a:ext>
              <a:ext uri="{FF2B5EF4-FFF2-40B4-BE49-F238E27FC236}">
                <a16:creationId xmlns:a16="http://schemas.microsoft.com/office/drawing/2014/main" id="{00000000-0008-0000-0100-0000D6040000}"/>
              </a:ext>
            </a:extLst>
          </p:cNvPr>
          <p:cNvPicPr>
            <a:picLocks noChangeAspect="1"/>
          </p:cNvPicPr>
          <p:nvPr/>
        </p:nvPicPr>
        <p:blipFill>
          <a:blip r:embed="rId4"/>
          <a:stretch>
            <a:fillRect/>
          </a:stretch>
        </p:blipFill>
        <p:spPr>
          <a:xfrm>
            <a:off x="10434638" y="18962688"/>
            <a:ext cx="552450" cy="161925"/>
          </a:xfrm>
          <a:prstGeom prst="rect">
            <a:avLst/>
          </a:prstGeom>
        </p:spPr>
      </p:pic>
      <p:sp>
        <p:nvSpPr>
          <p:cNvPr id="13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30000000}"/>
              </a:ext>
            </a:extLst>
          </p:cNvPr>
          <p:cNvSpPr/>
          <p:nvPr/>
        </p:nvSpPr>
        <p:spPr bwMode="auto">
          <a:xfrm>
            <a:off x="12534900" y="18000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31000000}"/>
              </a:ext>
            </a:extLst>
          </p:cNvPr>
          <p:cNvSpPr/>
          <p:nvPr/>
        </p:nvSpPr>
        <p:spPr bwMode="auto">
          <a:xfrm>
            <a:off x="12534900" y="18000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6" name="Check Box 218">
            <a:extLst>
              <a:ext uri="{63B3BB69-23CF-44E3-9099-C40C66FF867C}">
                <a14:compatExt xmlns:a14="http://schemas.microsoft.com/office/drawing/2010/main" spid="_x0000_s1242"/>
              </a:ext>
              <a:ext uri="{FF2B5EF4-FFF2-40B4-BE49-F238E27FC236}">
                <a16:creationId xmlns:a16="http://schemas.microsoft.com/office/drawing/2014/main" id="{00000000-0008-0000-0100-0000DA040000}"/>
              </a:ext>
            </a:extLst>
          </p:cNvPr>
          <p:cNvPicPr>
            <a:picLocks noChangeAspect="1"/>
          </p:cNvPicPr>
          <p:nvPr/>
        </p:nvPicPr>
        <p:blipFill>
          <a:blip r:embed="rId7"/>
          <a:stretch>
            <a:fillRect/>
          </a:stretch>
        </p:blipFill>
        <p:spPr>
          <a:xfrm>
            <a:off x="10434638" y="17048163"/>
            <a:ext cx="552450" cy="171450"/>
          </a:xfrm>
          <a:prstGeom prst="rect">
            <a:avLst/>
          </a:prstGeom>
        </p:spPr>
      </p:pic>
      <p:pic>
        <p:nvPicPr>
          <p:cNvPr id="138" name="Check Box 222">
            <a:extLst>
              <a:ext uri="{63B3BB69-23CF-44E3-9099-C40C66FF867C}">
                <a14:compatExt xmlns:a14="http://schemas.microsoft.com/office/drawing/2010/main" spid="_x0000_s1246"/>
              </a:ext>
              <a:ext uri="{FF2B5EF4-FFF2-40B4-BE49-F238E27FC236}">
                <a16:creationId xmlns:a16="http://schemas.microsoft.com/office/drawing/2014/main" id="{00000000-0008-0000-0100-0000DE040000}"/>
              </a:ext>
            </a:extLst>
          </p:cNvPr>
          <p:cNvPicPr>
            <a:picLocks noChangeAspect="1"/>
          </p:cNvPicPr>
          <p:nvPr/>
        </p:nvPicPr>
        <p:blipFill>
          <a:blip r:embed="rId7"/>
          <a:stretch>
            <a:fillRect/>
          </a:stretch>
        </p:blipFill>
        <p:spPr>
          <a:xfrm>
            <a:off x="10434638" y="17810163"/>
            <a:ext cx="552450" cy="171450"/>
          </a:xfrm>
          <a:prstGeom prst="rect">
            <a:avLst/>
          </a:prstGeom>
        </p:spPr>
      </p:pic>
      <p:sp>
        <p:nvSpPr>
          <p:cNvPr id="13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6000000}"/>
              </a:ext>
            </a:extLst>
          </p:cNvPr>
          <p:cNvSpPr/>
          <p:nvPr/>
        </p:nvSpPr>
        <p:spPr bwMode="auto">
          <a:xfrm>
            <a:off x="10437813" y="17246600"/>
            <a:ext cx="549275" cy="1666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0" name="Check Box 225">
            <a:extLst>
              <a:ext uri="{63B3BB69-23CF-44E3-9099-C40C66FF867C}">
                <a14:compatExt xmlns:a14="http://schemas.microsoft.com/office/drawing/2010/main" spid="_x0000_s1249"/>
              </a:ext>
              <a:ext uri="{FF2B5EF4-FFF2-40B4-BE49-F238E27FC236}">
                <a16:creationId xmlns:a16="http://schemas.microsoft.com/office/drawing/2014/main" id="{00000000-0008-0000-0100-0000E1040000}"/>
              </a:ext>
            </a:extLst>
          </p:cNvPr>
          <p:cNvPicPr>
            <a:picLocks noChangeAspect="1"/>
          </p:cNvPicPr>
          <p:nvPr/>
        </p:nvPicPr>
        <p:blipFill>
          <a:blip r:embed="rId7"/>
          <a:stretch>
            <a:fillRect/>
          </a:stretch>
        </p:blipFill>
        <p:spPr>
          <a:xfrm>
            <a:off x="10434638" y="17238663"/>
            <a:ext cx="552450" cy="171450"/>
          </a:xfrm>
          <a:prstGeom prst="rect">
            <a:avLst/>
          </a:prstGeom>
        </p:spPr>
      </p:pic>
      <p:sp>
        <p:nvSpPr>
          <p:cNvPr id="141"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34000000}"/>
              </a:ext>
            </a:extLst>
          </p:cNvPr>
          <p:cNvSpPr/>
          <p:nvPr/>
        </p:nvSpPr>
        <p:spPr bwMode="auto">
          <a:xfrm>
            <a:off x="10437813" y="1190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35000000}"/>
              </a:ext>
            </a:extLst>
          </p:cNvPr>
          <p:cNvSpPr/>
          <p:nvPr/>
        </p:nvSpPr>
        <p:spPr bwMode="auto">
          <a:xfrm>
            <a:off x="10437813" y="11904663"/>
            <a:ext cx="549275" cy="1682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39000000}"/>
              </a:ext>
            </a:extLst>
          </p:cNvPr>
          <p:cNvSpPr/>
          <p:nvPr/>
        </p:nvSpPr>
        <p:spPr bwMode="auto">
          <a:xfrm>
            <a:off x="10437813" y="9809163"/>
            <a:ext cx="549275" cy="17462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3A000000}"/>
              </a:ext>
            </a:extLst>
          </p:cNvPr>
          <p:cNvSpPr/>
          <p:nvPr/>
        </p:nvSpPr>
        <p:spPr bwMode="auto">
          <a:xfrm>
            <a:off x="10437813" y="9817100"/>
            <a:ext cx="549275" cy="1666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91" name="Check Box 89" hidden="1">
            <a:extLst>
              <a:ext uri="{FF2B5EF4-FFF2-40B4-BE49-F238E27FC236}">
                <a16:creationId xmlns:a16="http://schemas.microsoft.com/office/drawing/2014/main" id="{D446BC0C-0529-45FA-A044-134178AC40F9}"/>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9525"/>
            <a:ext cx="54292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73" name="Check Box 123" hidden="1">
            <a:extLst>
              <a:ext uri="{FF2B5EF4-FFF2-40B4-BE49-F238E27FC236}">
                <a16:creationId xmlns:a16="http://schemas.microsoft.com/office/drawing/2014/main" id="{54587BFD-5FA1-413B-8D55-97FFB84ADA10}"/>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 y="9525"/>
            <a:ext cx="56197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Check Box 157" hidden="1">
            <a:extLst>
              <a:ext uri="{FF2B5EF4-FFF2-40B4-BE49-F238E27FC236}">
                <a16:creationId xmlns:a16="http://schemas.microsoft.com/office/drawing/2014/main" id="{090ECE3B-BA46-4A8C-AE1B-5FD0037241CD}"/>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
            <a:ext cx="542925"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72" name="Check Box 192" hidden="1">
            <a:extLst>
              <a:ext uri="{FF2B5EF4-FFF2-40B4-BE49-F238E27FC236}">
                <a16:creationId xmlns:a16="http://schemas.microsoft.com/office/drawing/2014/main" id="{31F36243-C297-44B1-8549-0F50971EA6CB}"/>
              </a:ext>
            </a:extLst>
          </p:cNvPr>
          <p:cNvPicPr>
            <a:picLocks noRo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75" y="19050"/>
            <a:ext cx="552450" cy="171450"/>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hidden="1">
            <a:extLst>
              <a:ext uri="{FF2B5EF4-FFF2-40B4-BE49-F238E27FC236}">
                <a16:creationId xmlns:a16="http://schemas.microsoft.com/office/drawing/2014/main" id="{7E191A93-D308-4679-94B4-5889B6593B32}"/>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50" y="19050"/>
            <a:ext cx="5429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hidden="1">
            <a:extLst>
              <a:ext uri="{FF2B5EF4-FFF2-40B4-BE49-F238E27FC236}">
                <a16:creationId xmlns:a16="http://schemas.microsoft.com/office/drawing/2014/main" id="{91E54099-99E8-4C7F-880F-5D9F3D334AB6}"/>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9050"/>
            <a:ext cx="5429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hidden="1">
            <a:extLst>
              <a:ext uri="{FF2B5EF4-FFF2-40B4-BE49-F238E27FC236}">
                <a16:creationId xmlns:a16="http://schemas.microsoft.com/office/drawing/2014/main" id="{4A82A8B1-83C0-41FE-A222-1AFB7419979F}"/>
              </a:ext>
            </a:extLst>
          </p:cNvPr>
          <p:cNvPicPr>
            <a:picLocks noRo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 y="28575"/>
            <a:ext cx="542925" cy="16192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BCBA0B-B0A1-40A8-A45E-F176F10EEEE3}"/>
              </a:ext>
            </a:extLst>
          </p:cNvPr>
          <p:cNvSpPr txBox="1"/>
          <p:nvPr/>
        </p:nvSpPr>
        <p:spPr>
          <a:xfrm>
            <a:off x="301540" y="4245976"/>
            <a:ext cx="11598359" cy="1846659"/>
          </a:xfrm>
          <a:prstGeom prst="rect">
            <a:avLst/>
          </a:prstGeom>
          <a:noFill/>
        </p:spPr>
        <p:txBody>
          <a:bodyPr wrap="square" rtlCol="0">
            <a:spAutoFit/>
          </a:bodyPr>
          <a:lstStyle/>
          <a:p>
            <a:r>
              <a:rPr lang="pt-PT" sz="2000" b="1" dirty="0">
                <a:solidFill>
                  <a:srgbClr val="F8981D"/>
                </a:solidFill>
                <a:latin typeface="D-DIN" panose="020B0504030202030204" pitchFamily="34" charset="0"/>
              </a:rPr>
              <a:t>Os itens da Categoria B (aprovações do país para a nVOP2) </a:t>
            </a:r>
            <a:r>
              <a:rPr lang="pt-PT" sz="2000" dirty="0">
                <a:latin typeface="D-DIN" panose="020B0504030202030204" pitchFamily="34" charset="0"/>
              </a:rPr>
              <a:t>são um passo essencial para estar preparado para usar a nVOP2 no país e deve ser iniciado logo que possível. </a:t>
            </a:r>
          </a:p>
          <a:p>
            <a:endParaRPr lang="pt-PT" sz="1400" dirty="0">
              <a:latin typeface="D-DIN" panose="020B0504030202030204" pitchFamily="34" charset="0"/>
            </a:endParaRPr>
          </a:p>
          <a:p>
            <a:r>
              <a:rPr lang="pt-PT" sz="2000" dirty="0">
                <a:latin typeface="D-DIN" panose="020B0504030202030204" pitchFamily="34" charset="0"/>
              </a:rPr>
              <a:t>Entre eles, contam-se:</a:t>
            </a:r>
          </a:p>
          <a:p>
            <a:pPr marL="342900" indent="-342900">
              <a:buFont typeface="Arial" panose="020B0604020202020204" pitchFamily="34" charset="0"/>
              <a:buChar char="•"/>
            </a:pPr>
            <a:r>
              <a:rPr lang="pt-PT" sz="2000" dirty="0">
                <a:latin typeface="D-DIN" panose="020B0504030202030204" pitchFamily="34" charset="0"/>
              </a:rPr>
              <a:t>Decisão de introdução pelo NITAG ou outro grupo consultivo sobre vacinação (ICC, EOC, grupo ad hoc)</a:t>
            </a:r>
          </a:p>
          <a:p>
            <a:pPr marL="342900" indent="-342900">
              <a:buFont typeface="Arial" panose="020B0604020202020204" pitchFamily="34" charset="0"/>
              <a:buChar char="•"/>
            </a:pPr>
            <a:r>
              <a:rPr lang="pt-PT" sz="2000" dirty="0">
                <a:latin typeface="D-DIN" panose="020B0504030202030204" pitchFamily="34" charset="0"/>
              </a:rPr>
              <a:t>Aprovação rápida da importação e uso da vacina (prazo limite: dentro de 30 dias)</a:t>
            </a:r>
          </a:p>
        </p:txBody>
      </p:sp>
      <p:pic>
        <p:nvPicPr>
          <p:cNvPr id="3" name="Picture 2">
            <a:extLst>
              <a:ext uri="{FF2B5EF4-FFF2-40B4-BE49-F238E27FC236}">
                <a16:creationId xmlns:a16="http://schemas.microsoft.com/office/drawing/2014/main" id="{8F77C6D9-CEC2-440E-832C-AA216A235BCA}"/>
              </a:ext>
            </a:extLst>
          </p:cNvPr>
          <p:cNvPicPr>
            <a:picLocks noChangeAspect="1"/>
          </p:cNvPicPr>
          <p:nvPr/>
        </p:nvPicPr>
        <p:blipFill>
          <a:blip r:embed="rId12"/>
          <a:stretch>
            <a:fillRect/>
          </a:stretch>
        </p:blipFill>
        <p:spPr>
          <a:xfrm>
            <a:off x="400050" y="1225077"/>
            <a:ext cx="10752361" cy="2924892"/>
          </a:xfrm>
          <a:prstGeom prst="rect">
            <a:avLst/>
          </a:prstGeom>
        </p:spPr>
      </p:pic>
      <p:sp>
        <p:nvSpPr>
          <p:cNvPr id="51" name="Slide Number Placeholder 2">
            <a:extLst>
              <a:ext uri="{FF2B5EF4-FFF2-40B4-BE49-F238E27FC236}">
                <a16:creationId xmlns:a16="http://schemas.microsoft.com/office/drawing/2014/main" id="{DF48B3BB-BF35-44D9-9B2E-D0EAAB8CC737}"/>
              </a:ext>
            </a:extLst>
          </p:cNvPr>
          <p:cNvSpPr>
            <a:spLocks noGrp="1"/>
          </p:cNvSpPr>
          <p:nvPr>
            <p:ph type="sldNum" sz="quarter" idx="12"/>
          </p:nvPr>
        </p:nvSpPr>
        <p:spPr>
          <a:xfrm>
            <a:off x="8610600" y="6356350"/>
            <a:ext cx="2743200" cy="365125"/>
          </a:xfrm>
        </p:spPr>
        <p:txBody>
          <a:bodyPr/>
          <a:lstStyle/>
          <a:p>
            <a:pPr>
              <a:defRPr/>
            </a:pPr>
            <a:fld id="{9B8F7D12-62DE-453E-A7D6-231232E39030}" type="slidenum">
              <a:rPr lang="en-US" smtClean="0">
                <a:latin typeface="D-DIN" panose="020B0504030202030204" pitchFamily="34" charset="0"/>
              </a:rPr>
              <a:pPr>
                <a:defRPr/>
              </a:pPr>
              <a:t>19</a:t>
            </a:fld>
            <a:endParaRPr lang="en-US" dirty="0">
              <a:latin typeface="D-DIN" panose="020B0504030202030204" pitchFamily="34" charset="0"/>
            </a:endParaRPr>
          </a:p>
        </p:txBody>
      </p:sp>
      <p:sp>
        <p:nvSpPr>
          <p:cNvPr id="2" name="TextBox 1">
            <a:extLst>
              <a:ext uri="{FF2B5EF4-FFF2-40B4-BE49-F238E27FC236}">
                <a16:creationId xmlns:a16="http://schemas.microsoft.com/office/drawing/2014/main" id="{B4B80B1B-A49F-48F6-966A-FFC8D00324C1}"/>
              </a:ext>
            </a:extLst>
          </p:cNvPr>
          <p:cNvSpPr txBox="1"/>
          <p:nvPr/>
        </p:nvSpPr>
        <p:spPr>
          <a:xfrm>
            <a:off x="336112" y="6400412"/>
            <a:ext cx="11166831" cy="461665"/>
          </a:xfrm>
          <a:prstGeom prst="rect">
            <a:avLst/>
          </a:prstGeom>
          <a:noFill/>
        </p:spPr>
        <p:txBody>
          <a:bodyPr wrap="square" rtlCol="0">
            <a:spAutoFit/>
          </a:bodyPr>
          <a:lstStyle/>
          <a:p>
            <a:r>
              <a:rPr lang="en-GB" sz="1200" dirty="0" err="1">
                <a:effectLst/>
                <a:latin typeface="D-DIN" panose="020B0504030202030204" pitchFamily="34" charset="0"/>
                <a:ea typeface="Calibri" panose="020F0502020204030204" pitchFamily="34" charset="0"/>
              </a:rPr>
              <a:t>Consultar</a:t>
            </a:r>
            <a:r>
              <a:rPr lang="en-GB" sz="1200" dirty="0">
                <a:effectLst/>
                <a:latin typeface="D-DIN" panose="020B0504030202030204" pitchFamily="34" charset="0"/>
                <a:ea typeface="Calibri" panose="020F0502020204030204" pitchFamily="34" charset="0"/>
              </a:rPr>
              <a:t> </a:t>
            </a:r>
            <a:r>
              <a:rPr lang="en-GB" sz="1200" dirty="0" err="1">
                <a:effectLst/>
                <a:latin typeface="D-DIN" panose="020B0504030202030204" pitchFamily="34" charset="0"/>
                <a:ea typeface="Calibri" panose="020F0502020204030204" pitchFamily="34" charset="0"/>
              </a:rPr>
              <a:t>também</a:t>
            </a:r>
            <a:r>
              <a:rPr lang="en-GB" sz="1200" dirty="0">
                <a:effectLst/>
                <a:latin typeface="D-DIN" panose="020B0504030202030204" pitchFamily="34" charset="0"/>
                <a:ea typeface="Calibri" panose="020F0502020204030204" pitchFamily="34" charset="0"/>
              </a:rPr>
              <a:t>: World Health Organization Executive Board resolution EB146/11. 146th session, 7 February 2020 (</a:t>
            </a:r>
            <a:r>
              <a:rPr lang="en-GB" sz="1200" u="sng" dirty="0">
                <a:solidFill>
                  <a:srgbClr val="0563C1"/>
                </a:solidFill>
                <a:effectLst/>
                <a:latin typeface="D-DIN" panose="020B0504030202030204" pitchFamily="34" charset="0"/>
                <a:ea typeface="Calibri" panose="020F0502020204030204" pitchFamily="34" charset="0"/>
                <a:cs typeface="Times New Roman" panose="02020603050405020304" pitchFamily="18" charset="0"/>
                <a:hlinkClick r:id="rId13"/>
              </a:rPr>
              <a:t>https://apps.who.int/gb/ebwha/pdf_files/EB146/B146(11)-en.pdf</a:t>
            </a:r>
            <a:r>
              <a:rPr lang="en-GB" sz="1200" u="sng" dirty="0">
                <a:solidFill>
                  <a:srgbClr val="0563C1"/>
                </a:solidFill>
                <a:effectLst/>
                <a:latin typeface="D-DIN" panose="020B0504030202030204" pitchFamily="34" charset="0"/>
                <a:ea typeface="Calibri" panose="020F0502020204030204" pitchFamily="34" charset="0"/>
                <a:cs typeface="Times New Roman" panose="02020603050405020304" pitchFamily="18" charset="0"/>
              </a:rPr>
              <a:t>)</a:t>
            </a:r>
            <a:endParaRPr lang="en-GB" sz="1200" dirty="0">
              <a:latin typeface="D-DIN" panose="020B0504030202030204" pitchFamily="34" charset="0"/>
            </a:endParaRPr>
          </a:p>
        </p:txBody>
      </p:sp>
    </p:spTree>
    <p:extLst>
      <p:ext uri="{BB962C8B-B14F-4D97-AF65-F5344CB8AC3E}">
        <p14:creationId xmlns:p14="http://schemas.microsoft.com/office/powerpoint/2010/main" val="237635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981D"/>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2</a:t>
            </a:fld>
            <a:endParaRPr lang="en-US" dirty="0">
              <a:solidFill>
                <a:schemeClr val="bg1"/>
              </a:solidFill>
              <a:latin typeface="D-DIN" panose="020B0504030202030204" pitchFamily="34" charset="0"/>
            </a:endParaRPr>
          </a:p>
        </p:txBody>
      </p:sp>
      <p:sp>
        <p:nvSpPr>
          <p:cNvPr id="5" name="TextBox 4"/>
          <p:cNvSpPr txBox="1"/>
          <p:nvPr/>
        </p:nvSpPr>
        <p:spPr>
          <a:xfrm>
            <a:off x="391550" y="814511"/>
            <a:ext cx="6894576" cy="584775"/>
          </a:xfrm>
          <a:prstGeom prst="rect">
            <a:avLst/>
          </a:prstGeom>
          <a:noFill/>
        </p:spPr>
        <p:txBody>
          <a:bodyPr wrap="square" rtlCol="0">
            <a:spAutoFit/>
          </a:bodyPr>
          <a:lstStyle/>
          <a:p>
            <a:r>
              <a:rPr lang="pt-PT" sz="3200" b="1" dirty="0">
                <a:solidFill>
                  <a:schemeClr val="bg1"/>
                </a:solidFill>
                <a:latin typeface="D-DIN" panose="020B0504030202030204" pitchFamily="34" charset="0"/>
              </a:rPr>
              <a:t>Índice</a:t>
            </a:r>
          </a:p>
        </p:txBody>
      </p:sp>
      <p:grpSp>
        <p:nvGrpSpPr>
          <p:cNvPr id="6" name="Group 5">
            <a:extLst>
              <a:ext uri="{FF2B5EF4-FFF2-40B4-BE49-F238E27FC236}">
                <a16:creationId xmlns:a16="http://schemas.microsoft.com/office/drawing/2014/main" id="{CAC535EA-6B2E-44D8-AB1A-C43D5185564B}"/>
              </a:ext>
            </a:extLst>
          </p:cNvPr>
          <p:cNvGrpSpPr/>
          <p:nvPr/>
        </p:nvGrpSpPr>
        <p:grpSpPr>
          <a:xfrm>
            <a:off x="391549" y="1757320"/>
            <a:ext cx="9412017" cy="3384305"/>
            <a:chOff x="422030" y="1463040"/>
            <a:chExt cx="6758758" cy="2988728"/>
          </a:xfrm>
          <a:solidFill>
            <a:srgbClr val="FF8500"/>
          </a:solidFill>
        </p:grpSpPr>
        <p:sp>
          <p:nvSpPr>
            <p:cNvPr id="7" name="Rectangle 6">
              <a:extLst>
                <a:ext uri="{FF2B5EF4-FFF2-40B4-BE49-F238E27FC236}">
                  <a16:creationId xmlns:a16="http://schemas.microsoft.com/office/drawing/2014/main" id="{032220AB-1940-41AA-968F-2BF15FC21E81}"/>
                </a:ext>
              </a:extLst>
            </p:cNvPr>
            <p:cNvSpPr/>
            <p:nvPr/>
          </p:nvSpPr>
          <p:spPr>
            <a:xfrm>
              <a:off x="422031" y="1463040"/>
              <a:ext cx="6597747" cy="59787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chemeClr val="bg1"/>
                  </a:solidFill>
                  <a:latin typeface="D-DIN" panose="020B0504030202030204" pitchFamily="34" charset="0"/>
                </a:rPr>
                <a:t>Finalidade e objectivos				        		3</a:t>
              </a:r>
            </a:p>
          </p:txBody>
        </p:sp>
        <p:sp>
          <p:nvSpPr>
            <p:cNvPr id="9" name="Rectangle 8">
              <a:extLst>
                <a:ext uri="{FF2B5EF4-FFF2-40B4-BE49-F238E27FC236}">
                  <a16:creationId xmlns:a16="http://schemas.microsoft.com/office/drawing/2014/main" id="{FD53A4E0-6017-43C8-9330-65F143134FD1}"/>
                </a:ext>
              </a:extLst>
            </p:cNvPr>
            <p:cNvSpPr/>
            <p:nvPr/>
          </p:nvSpPr>
          <p:spPr>
            <a:xfrm>
              <a:off x="422030" y="2047426"/>
              <a:ext cx="6597747" cy="59787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chemeClr val="bg1"/>
                  </a:solidFill>
                  <a:latin typeface="D-DIN" panose="020B0504030202030204" pitchFamily="34" charset="0"/>
                </a:rPr>
                <a:t>nVOP2: Um instrumento inovador para a resposta aos surtos           	4</a:t>
              </a:r>
            </a:p>
          </p:txBody>
        </p:sp>
        <p:sp>
          <p:nvSpPr>
            <p:cNvPr id="11" name="Rectangle 10">
              <a:extLst>
                <a:ext uri="{FF2B5EF4-FFF2-40B4-BE49-F238E27FC236}">
                  <a16:creationId xmlns:a16="http://schemas.microsoft.com/office/drawing/2014/main" id="{BCC66A1F-102C-4D31-A5C2-5D80F3530E52}"/>
                </a:ext>
              </a:extLst>
            </p:cNvPr>
            <p:cNvSpPr/>
            <p:nvPr/>
          </p:nvSpPr>
          <p:spPr>
            <a:xfrm>
              <a:off x="422031" y="2653808"/>
              <a:ext cx="6597747" cy="59787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chemeClr val="bg1"/>
                  </a:solidFill>
                  <a:latin typeface="D-DIN" panose="020B0504030202030204" pitchFamily="34" charset="0"/>
                </a:rPr>
                <a:t>Planos para a implementação a nível mundial				9</a:t>
              </a:r>
              <a:endParaRPr lang="pt-PT" b="1" dirty="0">
                <a:solidFill>
                  <a:schemeClr val="bg1"/>
                </a:solidFill>
                <a:latin typeface="D-DIN" panose="020B0504030202030204" pitchFamily="34" charset="0"/>
              </a:endParaRPr>
            </a:p>
          </p:txBody>
        </p:sp>
        <p:sp>
          <p:nvSpPr>
            <p:cNvPr id="13" name="Rectangle 12">
              <a:extLst>
                <a:ext uri="{FF2B5EF4-FFF2-40B4-BE49-F238E27FC236}">
                  <a16:creationId xmlns:a16="http://schemas.microsoft.com/office/drawing/2014/main" id="{5AD400FD-749B-4797-8B97-C47B98229C94}"/>
                </a:ext>
              </a:extLst>
            </p:cNvPr>
            <p:cNvSpPr/>
            <p:nvPr/>
          </p:nvSpPr>
          <p:spPr>
            <a:xfrm>
              <a:off x="422031" y="3246699"/>
              <a:ext cx="6597747" cy="59787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chemeClr val="bg1"/>
                  </a:solidFill>
                  <a:latin typeface="D-DIN" panose="020B0504030202030204" pitchFamily="34" charset="0"/>
                </a:rPr>
                <a:t>Processo para a prontidão do país e a implementação		14</a:t>
              </a:r>
            </a:p>
          </p:txBody>
        </p:sp>
        <p:sp>
          <p:nvSpPr>
            <p:cNvPr id="15" name="Rectangle 14">
              <a:extLst>
                <a:ext uri="{FF2B5EF4-FFF2-40B4-BE49-F238E27FC236}">
                  <a16:creationId xmlns:a16="http://schemas.microsoft.com/office/drawing/2014/main" id="{16835A97-C845-4DA9-8613-06E1ED415361}"/>
                </a:ext>
              </a:extLst>
            </p:cNvPr>
            <p:cNvSpPr/>
            <p:nvPr/>
          </p:nvSpPr>
          <p:spPr>
            <a:xfrm>
              <a:off x="422031" y="3853891"/>
              <a:ext cx="6758757" cy="59787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a:solidFill>
                    <a:schemeClr val="bg1"/>
                  </a:solidFill>
                  <a:latin typeface="D-DIN" panose="020B0504030202030204" pitchFamily="34" charset="0"/>
                </a:rPr>
                <a:t>Principais recursos para a nVOP2                                                       	24</a:t>
              </a:r>
              <a:endParaRPr lang="pt-PT" b="1" dirty="0">
                <a:solidFill>
                  <a:schemeClr val="bg1"/>
                </a:solidFill>
                <a:latin typeface="D-DIN" panose="020B0504030202030204" pitchFamily="34" charset="0"/>
              </a:endParaRPr>
            </a:p>
          </p:txBody>
        </p:sp>
      </p:grpSp>
    </p:spTree>
    <p:extLst>
      <p:ext uri="{BB962C8B-B14F-4D97-AF65-F5344CB8AC3E}">
        <p14:creationId xmlns:p14="http://schemas.microsoft.com/office/powerpoint/2010/main" val="272215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B75326-C0B5-4B13-A5FB-9FAF2C49F9FC}"/>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20</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71AA766D-52CC-41A9-9BE5-EFD8C1EE7B56}"/>
              </a:ext>
            </a:extLst>
          </p:cNvPr>
          <p:cNvSpPr txBox="1"/>
          <p:nvPr/>
        </p:nvSpPr>
        <p:spPr>
          <a:xfrm>
            <a:off x="0" y="335503"/>
            <a:ext cx="11988800" cy="538609"/>
          </a:xfrm>
          <a:prstGeom prst="rect">
            <a:avLst/>
          </a:prstGeom>
          <a:noFill/>
        </p:spPr>
        <p:txBody>
          <a:bodyPr wrap="square" rtlCol="0">
            <a:spAutoFit/>
          </a:bodyPr>
          <a:lstStyle/>
          <a:p>
            <a:pPr defTabSz="685800"/>
            <a:r>
              <a:rPr lang="pt-PT" sz="2900" b="1" dirty="0">
                <a:solidFill>
                  <a:srgbClr val="F8981D"/>
                </a:solidFill>
                <a:latin typeface="D-DIN" panose="020B0504030202030204" pitchFamily="34" charset="0"/>
              </a:rPr>
              <a:t>Calendário e prazos: acompanhamento e notificação da prontidão</a:t>
            </a:r>
          </a:p>
        </p:txBody>
      </p:sp>
      <p:sp>
        <p:nvSpPr>
          <p:cNvPr id="18" name="TextBox 17">
            <a:extLst>
              <a:ext uri="{FF2B5EF4-FFF2-40B4-BE49-F238E27FC236}">
                <a16:creationId xmlns:a16="http://schemas.microsoft.com/office/drawing/2014/main" id="{650163B9-4975-49F5-8294-E3010C9F91AB}"/>
              </a:ext>
            </a:extLst>
          </p:cNvPr>
          <p:cNvSpPr txBox="1"/>
          <p:nvPr/>
        </p:nvSpPr>
        <p:spPr>
          <a:xfrm>
            <a:off x="5402179" y="933738"/>
            <a:ext cx="6416842" cy="5200398"/>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pt-PT" sz="1900" dirty="0">
                <a:effectLst/>
                <a:latin typeface="D-DIN" panose="020B0504030202030204" pitchFamily="34" charset="0"/>
                <a:ea typeface="Calibri" panose="020F0502020204030204" pitchFamily="34" charset="0"/>
                <a:cs typeface="Times New Roman" panose="02020603050405020304" pitchFamily="18" charset="0"/>
              </a:rPr>
              <a:t>Uma vez que o momento da ocorrência de futuros surtos a nível de país é desconhecido, não foi determinado um prazo para a lista de verificação. Entretanto, os </a:t>
            </a:r>
            <a:r>
              <a:rPr lang="pt-PT" sz="1900" b="1" dirty="0">
                <a:effectLst/>
                <a:latin typeface="D-DIN" panose="020B0504030202030204" pitchFamily="34" charset="0"/>
                <a:ea typeface="Calibri" panose="020F0502020204030204" pitchFamily="34" charset="0"/>
                <a:cs typeface="Times New Roman" panose="02020603050405020304" pitchFamily="18" charset="0"/>
              </a:rPr>
              <a:t>países devem começar a introduzir os itens na lista de verificação, logo que tenham decidido começar a preparar-se para usar a nVOP2 e actualizar a lista à medida que prosseguem os preparativos</a:t>
            </a:r>
            <a:r>
              <a:rPr lang="pt-PT" sz="1900" dirty="0">
                <a:effectLst/>
                <a:latin typeface="D-DIN" panose="020B0504030202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pt-PT" sz="1900" b="1" dirty="0">
                <a:effectLst/>
                <a:latin typeface="D-DIN" panose="020B0504030202030204" pitchFamily="34" charset="0"/>
                <a:ea typeface="Calibri" panose="020F0502020204030204" pitchFamily="34" charset="0"/>
                <a:cs typeface="Times New Roman" panose="02020603050405020304" pitchFamily="18" charset="0"/>
              </a:rPr>
              <a:t>Os pontos focais nacionais para a nVOP2 devem apresentar a Lista de Verificação da Prontidão aos respectivos Escritórios Regionais da OMS e da UNICEF,</a:t>
            </a:r>
            <a:r>
              <a:rPr lang="pt-PT" sz="1900" dirty="0">
                <a:effectLst/>
                <a:latin typeface="D-DIN" panose="020B0504030202030204" pitchFamily="34" charset="0"/>
                <a:ea typeface="Calibri" panose="020F0502020204030204" pitchFamily="34" charset="0"/>
                <a:cs typeface="Times New Roman" panose="02020603050405020304" pitchFamily="18" charset="0"/>
              </a:rPr>
              <a:t> conforme se indica no diapositivo seguinte, como parte do processo geral de acompanhamento e notificação do estado de prontidão. O objectivo deste processo é garantir uma comunicação frequente com os parceiros da IGEP acerca do estado de prontidão dos países e das necessidades ao longo do processo.</a:t>
            </a:r>
          </a:p>
        </p:txBody>
      </p:sp>
      <p:pic>
        <p:nvPicPr>
          <p:cNvPr id="19" name="Picture 18">
            <a:extLst>
              <a:ext uri="{FF2B5EF4-FFF2-40B4-BE49-F238E27FC236}">
                <a16:creationId xmlns:a16="http://schemas.microsoft.com/office/drawing/2014/main" id="{41F21DEF-D260-43D0-B2C0-300987FAA60D}"/>
              </a:ext>
            </a:extLst>
          </p:cNvPr>
          <p:cNvPicPr>
            <a:picLocks noChangeAspect="1"/>
          </p:cNvPicPr>
          <p:nvPr/>
        </p:nvPicPr>
        <p:blipFill>
          <a:blip r:embed="rId2"/>
          <a:stretch>
            <a:fillRect/>
          </a:stretch>
        </p:blipFill>
        <p:spPr>
          <a:xfrm>
            <a:off x="0" y="1711649"/>
            <a:ext cx="5220747" cy="3434702"/>
          </a:xfrm>
          <a:prstGeom prst="rect">
            <a:avLst/>
          </a:prstGeom>
        </p:spPr>
      </p:pic>
      <p:sp>
        <p:nvSpPr>
          <p:cNvPr id="20" name="TextBox 19">
            <a:extLst>
              <a:ext uri="{FF2B5EF4-FFF2-40B4-BE49-F238E27FC236}">
                <a16:creationId xmlns:a16="http://schemas.microsoft.com/office/drawing/2014/main" id="{4BDE06E7-EFCC-432C-80E9-F7EED0CB8053}"/>
              </a:ext>
            </a:extLst>
          </p:cNvPr>
          <p:cNvSpPr txBox="1"/>
          <p:nvPr/>
        </p:nvSpPr>
        <p:spPr>
          <a:xfrm>
            <a:off x="8868098" y="6408107"/>
            <a:ext cx="3953021" cy="261610"/>
          </a:xfrm>
          <a:prstGeom prst="rect">
            <a:avLst/>
          </a:prstGeom>
          <a:noFill/>
        </p:spPr>
        <p:txBody>
          <a:bodyPr wrap="square" rtlCol="0">
            <a:spAutoFit/>
          </a:bodyPr>
          <a:lstStyle/>
          <a:p>
            <a:r>
              <a:rPr lang="en-GB" sz="1100" dirty="0">
                <a:solidFill>
                  <a:schemeClr val="tx1">
                    <a:lumMod val="50000"/>
                    <a:lumOff val="50000"/>
                  </a:schemeClr>
                </a:solidFill>
                <a:latin typeface="D-DIN" panose="020B0504030202030204" pitchFamily="34" charset="0"/>
              </a:rPr>
              <a:t>Photo credit: WHO / Hans Everts</a:t>
            </a:r>
          </a:p>
        </p:txBody>
      </p:sp>
    </p:spTree>
    <p:extLst>
      <p:ext uri="{BB962C8B-B14F-4D97-AF65-F5344CB8AC3E}">
        <p14:creationId xmlns:p14="http://schemas.microsoft.com/office/powerpoint/2010/main" val="332554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B75326-C0B5-4B13-A5FB-9FAF2C49F9FC}"/>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21</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71AA766D-52CC-41A9-9BE5-EFD8C1EE7B56}"/>
              </a:ext>
            </a:extLst>
          </p:cNvPr>
          <p:cNvSpPr txBox="1"/>
          <p:nvPr/>
        </p:nvSpPr>
        <p:spPr>
          <a:xfrm>
            <a:off x="424154" y="559524"/>
            <a:ext cx="11348746" cy="523220"/>
          </a:xfrm>
          <a:prstGeom prst="rect">
            <a:avLst/>
          </a:prstGeom>
          <a:noFill/>
        </p:spPr>
        <p:txBody>
          <a:bodyPr wrap="square" rtlCol="0">
            <a:spAutoFit/>
          </a:bodyPr>
          <a:lstStyle/>
          <a:p>
            <a:pPr defTabSz="685800"/>
            <a:r>
              <a:rPr lang="pt-PT" sz="2800" b="1" dirty="0">
                <a:solidFill>
                  <a:srgbClr val="F8981D"/>
                </a:solidFill>
                <a:latin typeface="D-DIN" panose="020B0504030202030204" pitchFamily="34" charset="0"/>
              </a:rPr>
              <a:t>Calendário e prazos: acompanhamento e notificação da prontidão</a:t>
            </a:r>
          </a:p>
        </p:txBody>
      </p:sp>
      <p:sp>
        <p:nvSpPr>
          <p:cNvPr id="7" name="Rectangle 6">
            <a:extLst>
              <a:ext uri="{FF2B5EF4-FFF2-40B4-BE49-F238E27FC236}">
                <a16:creationId xmlns:a16="http://schemas.microsoft.com/office/drawing/2014/main" id="{441D34C1-9166-45A7-A745-EE1D40AAAF19}"/>
              </a:ext>
            </a:extLst>
          </p:cNvPr>
          <p:cNvSpPr/>
          <p:nvPr/>
        </p:nvSpPr>
        <p:spPr>
          <a:xfrm>
            <a:off x="433387" y="1837334"/>
            <a:ext cx="5695950" cy="4647426"/>
          </a:xfrm>
          <a:prstGeom prst="rect">
            <a:avLst/>
          </a:prstGeom>
        </p:spPr>
        <p:txBody>
          <a:bodyPr wrap="square">
            <a:spAutoFit/>
          </a:bodyPr>
          <a:lstStyle/>
          <a:p>
            <a:pPr lvl="0"/>
            <a:r>
              <a:rPr lang="pt-PT" sz="2000" b="1" dirty="0">
                <a:latin typeface="D-DIN" panose="020B0504030202030204" pitchFamily="34" charset="0"/>
                <a:cs typeface="Arial" panose="020B0604020202020204" pitchFamily="34" charset="0"/>
              </a:rPr>
              <a:t>Apresentar uma primeira versão da lista de verificação da prontidão à IGEP </a:t>
            </a:r>
            <a:r>
              <a:rPr lang="pt-PT" sz="2000" dirty="0">
                <a:latin typeface="D-DIN" panose="020B0504030202030204" pitchFamily="34" charset="0"/>
                <a:cs typeface="Arial" panose="020B0604020202020204" pitchFamily="34" charset="0"/>
              </a:rPr>
              <a:t>para confirmar o interesse em usar a nVOP2 e indicar qual o apoio necessário</a:t>
            </a:r>
          </a:p>
          <a:p>
            <a:pPr lvl="0"/>
            <a:endParaRPr lang="pt-PT" sz="1000" dirty="0">
              <a:latin typeface="D-DIN" panose="020B0504030202030204" pitchFamily="34" charset="0"/>
              <a:cs typeface="Arial" panose="020B0604020202020204" pitchFamily="34" charset="0"/>
            </a:endParaRPr>
          </a:p>
          <a:p>
            <a:pPr lvl="0"/>
            <a:endParaRPr lang="pt-PT" sz="900" dirty="0">
              <a:latin typeface="D-DIN" panose="020B0504030202030204" pitchFamily="34" charset="0"/>
              <a:cs typeface="Arial" panose="020B0604020202020204" pitchFamily="34" charset="0"/>
            </a:endParaRPr>
          </a:p>
          <a:p>
            <a:r>
              <a:rPr lang="pt-PT" sz="2000" b="1" dirty="0">
                <a:latin typeface="D-DIN" panose="020B0504030202030204" pitchFamily="34" charset="0"/>
                <a:cs typeface="Arial" panose="020B0604020202020204" pitchFamily="34" charset="0"/>
              </a:rPr>
              <a:t>Numa base regular (mensal), partilhar as actualizações da Lista de Verificação da Prontidão </a:t>
            </a:r>
            <a:r>
              <a:rPr lang="pt-PT" sz="2000" dirty="0">
                <a:latin typeface="D-DIN" panose="020B0504030202030204" pitchFamily="34" charset="0"/>
                <a:cs typeface="Arial" panose="020B0604020202020204" pitchFamily="34" charset="0"/>
              </a:rPr>
              <a:t>para acompanhamento dos progressos e identificação de eventuais necessidades de apoio adicional</a:t>
            </a:r>
          </a:p>
          <a:p>
            <a:endParaRPr lang="pt-PT" sz="800" dirty="0">
              <a:latin typeface="D-DIN" panose="020B0504030202030204" pitchFamily="34" charset="0"/>
              <a:cs typeface="Arial" panose="020B0604020202020204" pitchFamily="34" charset="0"/>
            </a:endParaRPr>
          </a:p>
          <a:p>
            <a:endParaRPr lang="pt-PT" sz="900" dirty="0">
              <a:latin typeface="D-DIN" panose="020B0504030202030204" pitchFamily="34" charset="0"/>
              <a:cs typeface="Arial" panose="020B0604020202020204" pitchFamily="34" charset="0"/>
            </a:endParaRPr>
          </a:p>
          <a:p>
            <a:r>
              <a:rPr lang="pt-PT" sz="2000" b="1" dirty="0">
                <a:latin typeface="D-DIN" panose="020B0504030202030204" pitchFamily="34" charset="0"/>
                <a:cs typeface="Arial" panose="020B0604020202020204" pitchFamily="34" charset="0"/>
              </a:rPr>
              <a:t>Apresentar relatório final sobre a prontidão, logo que a lista de verificação esteja completa ou após a detecção de um surto e apresentar um pedido de nVOP2 (conforme o que ocorrer primeiro)</a:t>
            </a:r>
          </a:p>
          <a:p>
            <a:pPr lvl="0"/>
            <a:endParaRPr lang="pt-PT" sz="2000" dirty="0">
              <a:latin typeface="D-DIN" panose="020B0504030202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737EC5E-5557-4A99-9932-F620F5083C2C}"/>
              </a:ext>
            </a:extLst>
          </p:cNvPr>
          <p:cNvSpPr/>
          <p:nvPr/>
        </p:nvSpPr>
        <p:spPr>
          <a:xfrm>
            <a:off x="6471651" y="1760106"/>
            <a:ext cx="5695950" cy="5361467"/>
          </a:xfrm>
          <a:prstGeom prst="rect">
            <a:avLst/>
          </a:prstGeom>
        </p:spPr>
        <p:txBody>
          <a:bodyPr wrap="square">
            <a:spAutoFit/>
          </a:bodyPr>
          <a:lstStyle/>
          <a:p>
            <a:pPr marL="285750" lvl="0" indent="-285750">
              <a:buFont typeface="Arial" panose="020B0604020202020204" pitchFamily="34" charset="0"/>
              <a:buChar char="•"/>
            </a:pPr>
            <a:r>
              <a:rPr lang="pt-PT" sz="2000" dirty="0">
                <a:latin typeface="D-DIN" panose="020B0504030202030204" pitchFamily="34" charset="0"/>
                <a:cs typeface="Arial" panose="020B0604020202020204" pitchFamily="34" charset="0"/>
              </a:rPr>
              <a:t>Lista de Verificação da Prontidão</a:t>
            </a:r>
          </a:p>
          <a:p>
            <a:pPr marL="285750" lvl="0" indent="-285750">
              <a:buFont typeface="Arial" panose="020B0604020202020204" pitchFamily="34" charset="0"/>
              <a:buChar char="•"/>
            </a:pPr>
            <a:r>
              <a:rPr lang="pt-PT" sz="2000" dirty="0">
                <a:latin typeface="D-DIN" panose="020B0504030202030204" pitchFamily="34" charset="0"/>
                <a:cs typeface="Arial" panose="020B0604020202020204" pitchFamily="34" charset="0"/>
              </a:rPr>
              <a:t>Prova da decisão do país de implementar a nVOP2 (e.g., acta de uma reunião do NITAG, se disponível)</a:t>
            </a:r>
          </a:p>
          <a:p>
            <a:pPr lvl="0"/>
            <a:endParaRPr lang="pt-PT" sz="1600" dirty="0">
              <a:latin typeface="D-DIN" panose="020B0504030202030204" pitchFamily="34" charset="0"/>
              <a:cs typeface="Arial" panose="020B0604020202020204" pitchFamily="34" charset="0"/>
            </a:endParaRPr>
          </a:p>
          <a:p>
            <a:pPr lvl="0"/>
            <a:endParaRPr lang="pt-PT" sz="400" dirty="0">
              <a:latin typeface="D-DIN" panose="020B0504030202030204" pitchFamily="34" charset="0"/>
              <a:cs typeface="Arial" panose="020B0604020202020204" pitchFamily="34" charset="0"/>
            </a:endParaRPr>
          </a:p>
          <a:p>
            <a:pPr lvl="0"/>
            <a:endParaRPr lang="pt-PT" sz="400" dirty="0">
              <a:latin typeface="D-DIN" panose="020B0504030202030204" pitchFamily="34" charset="0"/>
              <a:cs typeface="Arial" panose="020B0604020202020204" pitchFamily="34" charset="0"/>
            </a:endParaRPr>
          </a:p>
          <a:p>
            <a:pPr marL="285750" lvl="0" indent="-285750">
              <a:buFont typeface="Arial" panose="020B0604020202020204" pitchFamily="34" charset="0"/>
              <a:buChar char="•"/>
            </a:pPr>
            <a:r>
              <a:rPr lang="pt-PT" sz="2000" dirty="0">
                <a:latin typeface="D-DIN" panose="020B0504030202030204" pitchFamily="34" charset="0"/>
                <a:cs typeface="Arial" panose="020B0604020202020204" pitchFamily="34" charset="0"/>
              </a:rPr>
              <a:t>Lista de Verificação da Prontidão actualizada</a:t>
            </a:r>
          </a:p>
          <a:p>
            <a:pPr marL="285750" indent="-285750">
              <a:buFont typeface="Arial" panose="020B0604020202020204" pitchFamily="34" charset="0"/>
              <a:buChar char="•"/>
            </a:pPr>
            <a:r>
              <a:rPr lang="pt-PT" sz="2000" dirty="0">
                <a:latin typeface="D-DIN" panose="020B0504030202030204" pitchFamily="34" charset="0"/>
                <a:cs typeface="Arial" panose="020B0604020202020204" pitchFamily="34" charset="0"/>
              </a:rPr>
              <a:t>Outros documentos que estejam disponíveis</a:t>
            </a:r>
          </a:p>
          <a:p>
            <a:endParaRPr lang="pt-PT" sz="1600" dirty="0">
              <a:latin typeface="D-DIN" panose="020B0504030202030204" pitchFamily="34" charset="0"/>
              <a:cs typeface="Arial" panose="020B0604020202020204" pitchFamily="34" charset="0"/>
            </a:endParaRPr>
          </a:p>
          <a:p>
            <a:endParaRPr lang="pt-PT" sz="800" dirty="0">
              <a:latin typeface="D-DIN" panose="020B0504030202030204" pitchFamily="34" charset="0"/>
              <a:cs typeface="Arial" panose="020B0604020202020204" pitchFamily="34" charset="0"/>
            </a:endParaRPr>
          </a:p>
          <a:p>
            <a:pPr>
              <a:lnSpc>
                <a:spcPct val="107000"/>
              </a:lnSpc>
            </a:pPr>
            <a:endParaRPr lang="pt-PT" sz="400" dirty="0">
              <a:latin typeface="D-DIN" panose="020B0504030202030204" pitchFamily="34" charset="0"/>
            </a:endParaRPr>
          </a:p>
          <a:p>
            <a:pPr>
              <a:lnSpc>
                <a:spcPct val="107000"/>
              </a:lnSpc>
            </a:pPr>
            <a:endParaRPr lang="pt-PT" sz="400" dirty="0">
              <a:latin typeface="D-DIN" panose="020B0504030202030204" pitchFamily="34" charset="0"/>
            </a:endParaRPr>
          </a:p>
          <a:p>
            <a:pPr>
              <a:lnSpc>
                <a:spcPct val="107000"/>
              </a:lnSpc>
            </a:pPr>
            <a:endParaRPr lang="pt-PT" sz="400" dirty="0">
              <a:latin typeface="D-DIN" panose="020B0504030202030204" pitchFamily="34" charset="0"/>
            </a:endParaRPr>
          </a:p>
          <a:p>
            <a:pPr>
              <a:lnSpc>
                <a:spcPct val="107000"/>
              </a:lnSpc>
            </a:pPr>
            <a:endParaRPr lang="pt-PT" sz="400" dirty="0">
              <a:latin typeface="D-DIN" panose="020B0504030202030204" pitchFamily="34" charset="0"/>
            </a:endParaRPr>
          </a:p>
          <a:p>
            <a:pPr>
              <a:lnSpc>
                <a:spcPct val="107000"/>
              </a:lnSpc>
            </a:pPr>
            <a:endParaRPr lang="pt-PT" sz="400" dirty="0">
              <a:latin typeface="D-DIN" panose="020B0504030202030204" pitchFamily="34" charset="0"/>
            </a:endParaRPr>
          </a:p>
          <a:p>
            <a:pPr marL="285750" lvl="0" indent="-285750">
              <a:buFont typeface="Arial" panose="020B0604020202020204" pitchFamily="34" charset="0"/>
              <a:buChar char="•"/>
            </a:pPr>
            <a:r>
              <a:rPr lang="pt-PT" sz="2000" dirty="0">
                <a:latin typeface="D-DIN" panose="020B0504030202030204" pitchFamily="34" charset="0"/>
                <a:cs typeface="Arial" panose="020B0604020202020204" pitchFamily="34" charset="0"/>
              </a:rPr>
              <a:t>Lista de Verificação da Prontidão actualizada</a:t>
            </a:r>
          </a:p>
          <a:p>
            <a:pPr marL="285750" indent="-285750">
              <a:lnSpc>
                <a:spcPct val="107000"/>
              </a:lnSpc>
              <a:buFont typeface="Arial" panose="020B0604020202020204" pitchFamily="34" charset="0"/>
              <a:buChar char="•"/>
            </a:pPr>
            <a:r>
              <a:rPr lang="pt-PT" sz="2000" dirty="0">
                <a:latin typeface="D-DIN" panose="020B0504030202030204" pitchFamily="34" charset="0"/>
                <a:cs typeface="Arial" panose="020B0604020202020204" pitchFamily="34" charset="0"/>
              </a:rPr>
              <a:t>Prova da decisão do país de implementar a nVOP2</a:t>
            </a:r>
            <a:r>
              <a:rPr lang="pt-PT" sz="2000" dirty="0">
                <a:latin typeface="D-DIN" panose="020B0504030202030204" pitchFamily="34" charset="0"/>
              </a:rPr>
              <a:t>, se não tiver sido anteriormente apresentada</a:t>
            </a:r>
          </a:p>
          <a:p>
            <a:pPr marL="285750" indent="-285750">
              <a:lnSpc>
                <a:spcPct val="107000"/>
              </a:lnSpc>
              <a:buFont typeface="Arial" panose="020B0604020202020204" pitchFamily="34" charset="0"/>
              <a:buChar char="•"/>
            </a:pPr>
            <a:r>
              <a:rPr lang="pt-PT" sz="2000" dirty="0">
                <a:latin typeface="D-DIN" panose="020B0504030202030204" pitchFamily="34" charset="0"/>
              </a:rPr>
              <a:t>Prova da aprovação pelo país da importação e uso da nVOP2</a:t>
            </a:r>
          </a:p>
          <a:p>
            <a:pPr lvl="0"/>
            <a:endParaRPr lang="pt-PT" dirty="0">
              <a:latin typeface="D-DIN" panose="020B0504030202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BD5153-43F0-4E9E-87D7-8DA42164CEFA}"/>
              </a:ext>
            </a:extLst>
          </p:cNvPr>
          <p:cNvSpPr txBox="1"/>
          <p:nvPr/>
        </p:nvSpPr>
        <p:spPr>
          <a:xfrm>
            <a:off x="91073" y="2036069"/>
            <a:ext cx="379828" cy="400110"/>
          </a:xfrm>
          <a:prstGeom prst="rect">
            <a:avLst/>
          </a:prstGeom>
          <a:noFill/>
        </p:spPr>
        <p:txBody>
          <a:bodyPr wrap="square" rtlCol="0">
            <a:spAutoFit/>
          </a:bodyPr>
          <a:lstStyle/>
          <a:p>
            <a:r>
              <a:rPr lang="en-US" sz="2000" b="1" dirty="0">
                <a:solidFill>
                  <a:srgbClr val="F8981D"/>
                </a:solidFill>
                <a:latin typeface="D-DIN" panose="020B0504030202030204" pitchFamily="34" charset="0"/>
              </a:rPr>
              <a:t>1</a:t>
            </a:r>
            <a:endParaRPr lang="en-GB" sz="2000" b="1" dirty="0">
              <a:solidFill>
                <a:srgbClr val="F8981D"/>
              </a:solidFill>
              <a:latin typeface="D-DIN" panose="020B0504030202030204" pitchFamily="34" charset="0"/>
            </a:endParaRPr>
          </a:p>
        </p:txBody>
      </p:sp>
      <p:sp>
        <p:nvSpPr>
          <p:cNvPr id="13" name="TextBox 12">
            <a:extLst>
              <a:ext uri="{FF2B5EF4-FFF2-40B4-BE49-F238E27FC236}">
                <a16:creationId xmlns:a16="http://schemas.microsoft.com/office/drawing/2014/main" id="{E829FA8B-497F-45D3-80D7-F51C3C9A8E54}"/>
              </a:ext>
            </a:extLst>
          </p:cNvPr>
          <p:cNvSpPr txBox="1"/>
          <p:nvPr/>
        </p:nvSpPr>
        <p:spPr>
          <a:xfrm>
            <a:off x="44326" y="3483126"/>
            <a:ext cx="379828" cy="400110"/>
          </a:xfrm>
          <a:prstGeom prst="rect">
            <a:avLst/>
          </a:prstGeom>
          <a:noFill/>
        </p:spPr>
        <p:txBody>
          <a:bodyPr wrap="square" rtlCol="0">
            <a:spAutoFit/>
          </a:bodyPr>
          <a:lstStyle/>
          <a:p>
            <a:r>
              <a:rPr lang="en-US" sz="2000" b="1" dirty="0">
                <a:solidFill>
                  <a:srgbClr val="F8981D"/>
                </a:solidFill>
                <a:latin typeface="D-DIN" panose="020B0504030202030204" pitchFamily="34" charset="0"/>
              </a:rPr>
              <a:t>2</a:t>
            </a:r>
            <a:endParaRPr lang="en-GB" sz="2000" b="1" dirty="0">
              <a:solidFill>
                <a:srgbClr val="F8981D"/>
              </a:solidFill>
              <a:latin typeface="D-DIN" panose="020B0504030202030204" pitchFamily="34" charset="0"/>
            </a:endParaRPr>
          </a:p>
        </p:txBody>
      </p:sp>
      <p:sp>
        <p:nvSpPr>
          <p:cNvPr id="14" name="TextBox 13">
            <a:extLst>
              <a:ext uri="{FF2B5EF4-FFF2-40B4-BE49-F238E27FC236}">
                <a16:creationId xmlns:a16="http://schemas.microsoft.com/office/drawing/2014/main" id="{D30C95F5-2DCE-46E1-8569-FEB8AAFF0A55}"/>
              </a:ext>
            </a:extLst>
          </p:cNvPr>
          <p:cNvSpPr txBox="1"/>
          <p:nvPr/>
        </p:nvSpPr>
        <p:spPr>
          <a:xfrm>
            <a:off x="44326" y="5077351"/>
            <a:ext cx="379828" cy="400110"/>
          </a:xfrm>
          <a:prstGeom prst="rect">
            <a:avLst/>
          </a:prstGeom>
          <a:noFill/>
        </p:spPr>
        <p:txBody>
          <a:bodyPr wrap="square" rtlCol="0">
            <a:spAutoFit/>
          </a:bodyPr>
          <a:lstStyle/>
          <a:p>
            <a:r>
              <a:rPr lang="en-US" sz="2000" b="1" dirty="0">
                <a:solidFill>
                  <a:srgbClr val="F8981D"/>
                </a:solidFill>
                <a:latin typeface="D-DIN" panose="020B0504030202030204" pitchFamily="34" charset="0"/>
              </a:rPr>
              <a:t>3</a:t>
            </a:r>
            <a:endParaRPr lang="en-GB" sz="2000" b="1" dirty="0">
              <a:solidFill>
                <a:srgbClr val="F8981D"/>
              </a:solidFill>
              <a:latin typeface="D-DIN" panose="020B0504030202030204" pitchFamily="34" charset="0"/>
            </a:endParaRPr>
          </a:p>
        </p:txBody>
      </p:sp>
      <p:sp>
        <p:nvSpPr>
          <p:cNvPr id="15" name="TextBox 14">
            <a:extLst>
              <a:ext uri="{FF2B5EF4-FFF2-40B4-BE49-F238E27FC236}">
                <a16:creationId xmlns:a16="http://schemas.microsoft.com/office/drawing/2014/main" id="{F5DDB0C1-ACC8-416B-8955-7181F3FE1BDB}"/>
              </a:ext>
            </a:extLst>
          </p:cNvPr>
          <p:cNvSpPr txBox="1"/>
          <p:nvPr/>
        </p:nvSpPr>
        <p:spPr>
          <a:xfrm>
            <a:off x="1358900" y="1359996"/>
            <a:ext cx="3352800" cy="400110"/>
          </a:xfrm>
          <a:prstGeom prst="rect">
            <a:avLst/>
          </a:prstGeom>
          <a:noFill/>
        </p:spPr>
        <p:txBody>
          <a:bodyPr wrap="square" rtlCol="0">
            <a:spAutoFit/>
          </a:bodyPr>
          <a:lstStyle/>
          <a:p>
            <a:r>
              <a:rPr lang="pt-PT" sz="2000" b="1" dirty="0">
                <a:solidFill>
                  <a:srgbClr val="F8981D"/>
                </a:solidFill>
                <a:latin typeface="D-DIN" panose="020B0504030202030204" pitchFamily="34" charset="0"/>
              </a:rPr>
              <a:t>Actividades e calendário</a:t>
            </a:r>
          </a:p>
        </p:txBody>
      </p:sp>
      <p:sp>
        <p:nvSpPr>
          <p:cNvPr id="16" name="TextBox 15">
            <a:extLst>
              <a:ext uri="{FF2B5EF4-FFF2-40B4-BE49-F238E27FC236}">
                <a16:creationId xmlns:a16="http://schemas.microsoft.com/office/drawing/2014/main" id="{4824D2DD-548A-4045-9DCF-0E4B19BE5F21}"/>
              </a:ext>
            </a:extLst>
          </p:cNvPr>
          <p:cNvSpPr txBox="1"/>
          <p:nvPr/>
        </p:nvSpPr>
        <p:spPr>
          <a:xfrm>
            <a:off x="7875562" y="1359996"/>
            <a:ext cx="2436055" cy="400110"/>
          </a:xfrm>
          <a:prstGeom prst="rect">
            <a:avLst/>
          </a:prstGeom>
          <a:noFill/>
        </p:spPr>
        <p:txBody>
          <a:bodyPr wrap="square" rtlCol="0">
            <a:spAutoFit/>
          </a:bodyPr>
          <a:lstStyle/>
          <a:p>
            <a:r>
              <a:rPr lang="pt-PT" sz="2000" b="1" dirty="0">
                <a:solidFill>
                  <a:srgbClr val="F8981D"/>
                </a:solidFill>
                <a:latin typeface="D-DIN" panose="020B0504030202030204" pitchFamily="34" charset="0"/>
              </a:rPr>
              <a:t>Itens a apresentar</a:t>
            </a:r>
          </a:p>
        </p:txBody>
      </p:sp>
    </p:spTree>
    <p:extLst>
      <p:ext uri="{BB962C8B-B14F-4D97-AF65-F5344CB8AC3E}">
        <p14:creationId xmlns:p14="http://schemas.microsoft.com/office/powerpoint/2010/main" val="45812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B1B230-75A7-4042-BD7D-B8B203082B68}"/>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22</a:t>
            </a:fld>
            <a:endParaRPr lang="en-US" dirty="0">
              <a:latin typeface="D-DIN" panose="020B0504030202030204" pitchFamily="34" charset="0"/>
            </a:endParaRPr>
          </a:p>
        </p:txBody>
      </p:sp>
      <p:sp>
        <p:nvSpPr>
          <p:cNvPr id="5" name="TextBox 4">
            <a:extLst>
              <a:ext uri="{FF2B5EF4-FFF2-40B4-BE49-F238E27FC236}">
                <a16:creationId xmlns:a16="http://schemas.microsoft.com/office/drawing/2014/main" id="{D4566593-73AB-4C45-B8A9-27D17B933C8F}"/>
              </a:ext>
            </a:extLst>
          </p:cNvPr>
          <p:cNvSpPr txBox="1"/>
          <p:nvPr/>
        </p:nvSpPr>
        <p:spPr>
          <a:xfrm>
            <a:off x="228095" y="277202"/>
            <a:ext cx="9083431" cy="584776"/>
          </a:xfrm>
          <a:prstGeom prst="rect">
            <a:avLst/>
          </a:prstGeom>
          <a:noFill/>
        </p:spPr>
        <p:txBody>
          <a:bodyPr wrap="square" rtlCol="0">
            <a:spAutoFit/>
          </a:bodyPr>
          <a:lstStyle/>
          <a:p>
            <a:pPr defTabSz="685800"/>
            <a:r>
              <a:rPr lang="pt-PT" sz="3200" b="1" dirty="0">
                <a:solidFill>
                  <a:srgbClr val="F8981D"/>
                </a:solidFill>
                <a:latin typeface="D-DIN" panose="020B0504030202030204" pitchFamily="34" charset="0"/>
              </a:rPr>
              <a:t>Quando um surto é detectado</a:t>
            </a:r>
          </a:p>
        </p:txBody>
      </p:sp>
      <p:sp>
        <p:nvSpPr>
          <p:cNvPr id="6" name="Rectangle 5">
            <a:extLst>
              <a:ext uri="{FF2B5EF4-FFF2-40B4-BE49-F238E27FC236}">
                <a16:creationId xmlns:a16="http://schemas.microsoft.com/office/drawing/2014/main" id="{11483061-B447-4162-B289-2FC002872E37}"/>
              </a:ext>
            </a:extLst>
          </p:cNvPr>
          <p:cNvSpPr/>
          <p:nvPr/>
        </p:nvSpPr>
        <p:spPr>
          <a:xfrm>
            <a:off x="260179" y="1145828"/>
            <a:ext cx="11014016" cy="5998565"/>
          </a:xfrm>
          <a:prstGeom prst="rect">
            <a:avLst/>
          </a:prstGeom>
        </p:spPr>
        <p:txBody>
          <a:bodyPr wrap="square">
            <a:spAutoFit/>
          </a:bodyPr>
          <a:lstStyle/>
          <a:p>
            <a:pPr>
              <a:lnSpc>
                <a:spcPct val="107000"/>
              </a:lnSpc>
            </a:pPr>
            <a:r>
              <a:rPr lang="pt-PT" sz="2000" b="1" dirty="0">
                <a:latin typeface="D-DIN" panose="020B0504030202030204" pitchFamily="34" charset="0"/>
                <a:ea typeface="Calibri" panose="020F0502020204030204" pitchFamily="34" charset="0"/>
                <a:cs typeface="Times New Roman" panose="02020603050405020304" pitchFamily="18" charset="0"/>
              </a:rPr>
              <a:t>Quando um surto é detectado, um país que já tenha completado o processo de preparação poderá pretender usar a nVOP2 durante esse surto. A nVOP2 será autorizada através de um </a:t>
            </a:r>
            <a:r>
              <a:rPr lang="pt-PT" sz="2000" b="1" dirty="0">
                <a:solidFill>
                  <a:srgbClr val="F8981D"/>
                </a:solidFill>
                <a:latin typeface="D-DIN" panose="020B0504030202030204" pitchFamily="34" charset="0"/>
                <a:ea typeface="Calibri" panose="020F0502020204030204" pitchFamily="34" charset="0"/>
                <a:cs typeface="Times New Roman" panose="02020603050405020304" pitchFamily="18" charset="0"/>
              </a:rPr>
              <a:t>processo de duas fases:</a:t>
            </a:r>
          </a:p>
          <a:p>
            <a:pPr marR="0" lvl="0">
              <a:lnSpc>
                <a:spcPct val="107000"/>
              </a:lnSpc>
              <a:spcBef>
                <a:spcPts val="0"/>
              </a:spcBef>
              <a:spcAft>
                <a:spcPts val="0"/>
              </a:spcAft>
            </a:pPr>
            <a:endParaRPr lang="pt-PT" sz="2000" b="1" dirty="0">
              <a:latin typeface="D-DIN" panose="020B0504030202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pt-PT" sz="2000" b="1" dirty="0">
                <a:solidFill>
                  <a:srgbClr val="F8981D"/>
                </a:solidFill>
                <a:latin typeface="D-DIN" panose="020B0504030202030204" pitchFamily="34" charset="0"/>
                <a:ea typeface="Calibri" panose="020F0502020204030204" pitchFamily="34" charset="0"/>
                <a:cs typeface="Times New Roman" panose="02020603050405020304" pitchFamily="18" charset="0"/>
              </a:rPr>
              <a:t>1) Avaliação da prontidão do país</a:t>
            </a:r>
          </a:p>
          <a:p>
            <a:pPr marL="742950" marR="0" lvl="1" indent="-285750">
              <a:lnSpc>
                <a:spcPct val="107000"/>
              </a:lnSpc>
              <a:spcBef>
                <a:spcPts val="0"/>
              </a:spcBef>
              <a:spcAft>
                <a:spcPts val="0"/>
              </a:spcAft>
              <a:buFont typeface="Symbol" panose="05050102010706020507" pitchFamily="18" charset="2"/>
              <a:buChar char=""/>
            </a:pPr>
            <a:r>
              <a:rPr lang="pt-PT" sz="2000" dirty="0">
                <a:latin typeface="D-DIN" panose="020B0504030202030204" pitchFamily="34" charset="0"/>
                <a:ea typeface="Calibri" panose="020F0502020204030204" pitchFamily="34" charset="0"/>
                <a:cs typeface="Times New Roman" panose="02020603050405020304" pitchFamily="18" charset="0"/>
              </a:rPr>
              <a:t>A prontidão do país é avaliada pela IGEP. Os primeiros factores a considerar são o interesse do país no uso da nVOP2, a aprovação das entidades reguladoras do país para a importação e uso da nVOP2 e o grau de completude e avaliação do relatório de prontidão. </a:t>
            </a:r>
          </a:p>
          <a:p>
            <a:pPr marR="0" lvl="1">
              <a:lnSpc>
                <a:spcPct val="107000"/>
              </a:lnSpc>
              <a:spcBef>
                <a:spcPts val="0"/>
              </a:spcBef>
              <a:spcAft>
                <a:spcPts val="0"/>
              </a:spcAft>
            </a:pPr>
            <a:endParaRPr lang="pt-PT" sz="2000" dirty="0">
              <a:latin typeface="D-DIN" panose="020B0504030202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pt-PT" sz="2000" b="1" dirty="0">
                <a:solidFill>
                  <a:srgbClr val="F8981D"/>
                </a:solidFill>
                <a:latin typeface="D-DIN" panose="020B0504030202030204" pitchFamily="34" charset="0"/>
                <a:ea typeface="Calibri" panose="020F0502020204030204" pitchFamily="34" charset="0"/>
                <a:cs typeface="Times New Roman" panose="02020603050405020304" pitchFamily="18" charset="0"/>
              </a:rPr>
              <a:t>2) Disponibilização da vacina e elaboração de especificações adicionais para a resposta ao surto (e.g., idade-alvo)</a:t>
            </a:r>
          </a:p>
          <a:p>
            <a:pPr marL="742950" marR="0" lvl="1" indent="-285750">
              <a:lnSpc>
                <a:spcPct val="107000"/>
              </a:lnSpc>
              <a:spcBef>
                <a:spcPts val="0"/>
              </a:spcBef>
              <a:spcAft>
                <a:spcPts val="0"/>
              </a:spcAft>
              <a:buFont typeface="Symbol" panose="05050102010706020507" pitchFamily="18" charset="2"/>
              <a:buChar char=""/>
            </a:pPr>
            <a:r>
              <a:rPr lang="pt-PT" sz="2000" dirty="0">
                <a:latin typeface="D-DIN" panose="020B0504030202030204" pitchFamily="34" charset="0"/>
                <a:ea typeface="Calibri" panose="020F0502020204030204" pitchFamily="34" charset="0"/>
                <a:cs typeface="Times New Roman" panose="02020603050405020304" pitchFamily="18" charset="0"/>
              </a:rPr>
              <a:t>Os factores serão as reservas disponíveis, a epidemiologia do poliovírus a nível do país e a nível regional e outras possíveis considerações que sejam relevantes para o contexto específico do surto. </a:t>
            </a:r>
          </a:p>
          <a:p>
            <a:pPr marL="742950" marR="0" lvl="1" indent="-285750">
              <a:lnSpc>
                <a:spcPct val="107000"/>
              </a:lnSpc>
              <a:spcBef>
                <a:spcPts val="0"/>
              </a:spcBef>
              <a:spcAft>
                <a:spcPts val="0"/>
              </a:spcAft>
              <a:buFont typeface="Symbol" panose="05050102010706020507" pitchFamily="18" charset="2"/>
              <a:buChar char=""/>
            </a:pPr>
            <a:endParaRPr lang="pt-PT" sz="2000" dirty="0">
              <a:latin typeface="D-DIN" panose="020B0504030202030204" pitchFamily="34" charset="0"/>
              <a:ea typeface="Calibri" panose="020F0502020204030204" pitchFamily="34" charset="0"/>
              <a:cs typeface="Times New Roman" panose="02020603050405020304" pitchFamily="18" charset="0"/>
            </a:endParaRPr>
          </a:p>
          <a:p>
            <a:r>
              <a:rPr lang="pt-PT" sz="2000" dirty="0">
                <a:latin typeface="D-DIN" panose="020B0504030202030204" pitchFamily="34" charset="0"/>
              </a:rPr>
              <a:t>O País e a IGEP trabalharão em conjunto ao longo deste processo.</a:t>
            </a:r>
          </a:p>
          <a:p>
            <a:pPr marL="742950" marR="0" lvl="1" indent="-285750">
              <a:lnSpc>
                <a:spcPct val="107000"/>
              </a:lnSpc>
              <a:spcBef>
                <a:spcPts val="0"/>
              </a:spcBef>
              <a:spcAft>
                <a:spcPts val="0"/>
              </a:spcAft>
              <a:buFont typeface="Symbol" panose="05050102010706020507" pitchFamily="18" charset="2"/>
              <a:buChar char=""/>
            </a:pPr>
            <a:endParaRPr lang="pt-PT" sz="2000" dirty="0">
              <a:latin typeface="D-DIN" panose="020B0504030202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pt-PT" sz="2000" dirty="0">
              <a:latin typeface="D-DIN" panose="020B0504030202030204" pitchFamily="34" charset="0"/>
              <a:ea typeface="Calibri" panose="020F0502020204030204" pitchFamily="34" charset="0"/>
              <a:cs typeface="Times New Roman" panose="02020603050405020304" pitchFamily="18" charset="0"/>
            </a:endParaRPr>
          </a:p>
          <a:p>
            <a:pPr>
              <a:lnSpc>
                <a:spcPct val="107000"/>
              </a:lnSpc>
            </a:pPr>
            <a:r>
              <a:rPr lang="pt-PT" sz="2000" dirty="0">
                <a:latin typeface="D-DIN" panose="020B0504030202030204" pitchFamily="34" charset="0"/>
              </a:rPr>
              <a:t>.</a:t>
            </a:r>
            <a:endParaRPr lang="pt-PT" sz="2000" b="1" dirty="0">
              <a:latin typeface="D-DIN" panose="020B050403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55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F3BE91-884D-4C8E-99D4-6E563F66C558}"/>
              </a:ext>
            </a:extLst>
          </p:cNvPr>
          <p:cNvSpPr>
            <a:spLocks noGrp="1"/>
          </p:cNvSpPr>
          <p:nvPr>
            <p:ph type="ftr" sz="quarter" idx="11"/>
          </p:nvPr>
        </p:nvSpPr>
        <p:spPr>
          <a:xfrm>
            <a:off x="7924800" y="6356350"/>
            <a:ext cx="4114800" cy="365125"/>
          </a:xfrm>
        </p:spPr>
        <p:txBody>
          <a:bodyPr/>
          <a:lstStyle/>
          <a:p>
            <a:pPr>
              <a:defRPr/>
            </a:pPr>
            <a:r>
              <a:rPr lang="en-US" sz="1100" dirty="0">
                <a:solidFill>
                  <a:schemeClr val="tx1">
                    <a:lumMod val="50000"/>
                    <a:lumOff val="50000"/>
                  </a:schemeClr>
                </a:solidFill>
                <a:latin typeface="D-DIN" panose="020B0504030202030204" pitchFamily="34" charset="0"/>
              </a:rPr>
              <a:t>Photo credit: WHO / </a:t>
            </a:r>
            <a:r>
              <a:rPr lang="en-GB" sz="1100" dirty="0">
                <a:solidFill>
                  <a:schemeClr val="tx1">
                    <a:lumMod val="50000"/>
                    <a:lumOff val="50000"/>
                  </a:schemeClr>
                </a:solidFill>
                <a:latin typeface="D-DIN" panose="020B0504030202030204" pitchFamily="34" charset="0"/>
              </a:rPr>
              <a:t>Asad Zaidi</a:t>
            </a:r>
            <a:endParaRPr lang="en-US" sz="1100" dirty="0">
              <a:solidFill>
                <a:schemeClr val="tx1">
                  <a:lumMod val="50000"/>
                  <a:lumOff val="50000"/>
                </a:schemeClr>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F8BBF02E-00F1-42CD-96FC-120F10D79514}"/>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23</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849742B7-7234-42B1-8A42-3B2AAF32C5C9}"/>
              </a:ext>
            </a:extLst>
          </p:cNvPr>
          <p:cNvSpPr txBox="1"/>
          <p:nvPr/>
        </p:nvSpPr>
        <p:spPr>
          <a:xfrm>
            <a:off x="445854" y="358398"/>
            <a:ext cx="9083432" cy="584775"/>
          </a:xfrm>
          <a:prstGeom prst="rect">
            <a:avLst/>
          </a:prstGeom>
          <a:noFill/>
        </p:spPr>
        <p:txBody>
          <a:bodyPr wrap="square" rtlCol="0">
            <a:spAutoFit/>
          </a:bodyPr>
          <a:lstStyle/>
          <a:p>
            <a:pPr defTabSz="685800"/>
            <a:r>
              <a:rPr lang="pt-PT" sz="3200" b="1" dirty="0">
                <a:solidFill>
                  <a:srgbClr val="F8981D"/>
                </a:solidFill>
                <a:latin typeface="D-DIN" panose="020B0504030202030204" pitchFamily="34" charset="0"/>
              </a:rPr>
              <a:t>Notas finais</a:t>
            </a:r>
          </a:p>
        </p:txBody>
      </p:sp>
      <p:sp>
        <p:nvSpPr>
          <p:cNvPr id="11" name="TextBox 10">
            <a:extLst>
              <a:ext uri="{FF2B5EF4-FFF2-40B4-BE49-F238E27FC236}">
                <a16:creationId xmlns:a16="http://schemas.microsoft.com/office/drawing/2014/main" id="{405D2702-1855-4382-AFFD-2F15EAF3CF96}"/>
              </a:ext>
            </a:extLst>
          </p:cNvPr>
          <p:cNvSpPr txBox="1"/>
          <p:nvPr/>
        </p:nvSpPr>
        <p:spPr>
          <a:xfrm>
            <a:off x="443153" y="4085868"/>
            <a:ext cx="5960366" cy="1938992"/>
          </a:xfrm>
          <a:prstGeom prst="rect">
            <a:avLst/>
          </a:prstGeom>
          <a:noFill/>
        </p:spPr>
        <p:txBody>
          <a:bodyPr wrap="square" rtlCol="0">
            <a:spAutoFit/>
          </a:bodyPr>
          <a:lstStyle/>
          <a:p>
            <a:r>
              <a:rPr lang="pt-PT" sz="2000" b="1" dirty="0">
                <a:latin typeface="D-DIN" panose="020B0504030202030204" pitchFamily="34" charset="0"/>
              </a:rPr>
              <a:t>Depois de completa a prontidão do país  e de a nVOP2 ter sido usada na resposta a um surto</a:t>
            </a:r>
          </a:p>
          <a:p>
            <a:r>
              <a:rPr lang="pt-PT" sz="2000" dirty="0">
                <a:effectLst/>
                <a:latin typeface="D-DIN" panose="020B0504030202030204" pitchFamily="34" charset="0"/>
                <a:ea typeface="Calibri" panose="020F0502020204030204" pitchFamily="34" charset="0"/>
              </a:rPr>
              <a:t>Uma vez concluído o processo, o país está preparado para levar a cabo respostas a surtos de cVDPV2 com a nVOP2 nos termos da EUL e não precisará de repetir todo o processo de prontidão.</a:t>
            </a:r>
            <a:endParaRPr lang="pt-PT" sz="2000" b="1" dirty="0">
              <a:solidFill>
                <a:srgbClr val="005BAA"/>
              </a:solidFill>
              <a:latin typeface="D-DIN" panose="020B0504030202030204" pitchFamily="34" charset="0"/>
            </a:endParaRPr>
          </a:p>
        </p:txBody>
      </p:sp>
      <p:sp>
        <p:nvSpPr>
          <p:cNvPr id="5" name="TextBox 4">
            <a:extLst>
              <a:ext uri="{FF2B5EF4-FFF2-40B4-BE49-F238E27FC236}">
                <a16:creationId xmlns:a16="http://schemas.microsoft.com/office/drawing/2014/main" id="{48B4477F-A570-4A54-9957-183C477579C5}"/>
              </a:ext>
            </a:extLst>
          </p:cNvPr>
          <p:cNvSpPr txBox="1"/>
          <p:nvPr/>
        </p:nvSpPr>
        <p:spPr>
          <a:xfrm>
            <a:off x="447978" y="946546"/>
            <a:ext cx="5955541" cy="2862322"/>
          </a:xfrm>
          <a:prstGeom prst="rect">
            <a:avLst/>
          </a:prstGeom>
          <a:noFill/>
        </p:spPr>
        <p:txBody>
          <a:bodyPr wrap="square" rtlCol="0">
            <a:spAutoFit/>
          </a:bodyPr>
          <a:lstStyle/>
          <a:p>
            <a:r>
              <a:rPr lang="pt-PT" sz="2000" b="1" dirty="0">
                <a:latin typeface="D-DIN" panose="020B0504030202030204" pitchFamily="34" charset="0"/>
              </a:rPr>
              <a:t>Orientações específicas para o uso da nVOP2 na resposta a surtos</a:t>
            </a:r>
          </a:p>
          <a:p>
            <a:r>
              <a:rPr lang="pt-PT" sz="2000" dirty="0">
                <a:latin typeface="D-DIN" panose="020B0504030202030204" pitchFamily="34" charset="0"/>
              </a:rPr>
              <a:t>Os procedimentos necessários para planear e implementar uma resposta de qualidade a um surto com a nVOP2 serão detalhados nos Procedimentos Operacionais Padrão (POP) da IGEP para a resposta aos surtos. Os POP serão actualizados de modo a apresentar informação e orientações específicas que serão importantes para o uso da nVOP2.</a:t>
            </a:r>
          </a:p>
        </p:txBody>
      </p:sp>
      <p:pic>
        <p:nvPicPr>
          <p:cNvPr id="10" name="Picture 9">
            <a:extLst>
              <a:ext uri="{FF2B5EF4-FFF2-40B4-BE49-F238E27FC236}">
                <a16:creationId xmlns:a16="http://schemas.microsoft.com/office/drawing/2014/main" id="{72521773-516D-44FE-AAAD-A3205EE2B103}"/>
              </a:ext>
            </a:extLst>
          </p:cNvPr>
          <p:cNvPicPr>
            <a:picLocks noChangeAspect="1"/>
          </p:cNvPicPr>
          <p:nvPr/>
        </p:nvPicPr>
        <p:blipFill>
          <a:blip r:embed="rId2"/>
          <a:stretch>
            <a:fillRect/>
          </a:stretch>
        </p:blipFill>
        <p:spPr>
          <a:xfrm>
            <a:off x="6401395" y="1837895"/>
            <a:ext cx="5790605" cy="3750733"/>
          </a:xfrm>
          <a:prstGeom prst="rect">
            <a:avLst/>
          </a:prstGeom>
        </p:spPr>
      </p:pic>
    </p:spTree>
    <p:extLst>
      <p:ext uri="{BB962C8B-B14F-4D97-AF65-F5344CB8AC3E}">
        <p14:creationId xmlns:p14="http://schemas.microsoft.com/office/powerpoint/2010/main" val="183658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37CFF-9990-4876-9F2F-B201FB372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F7D12-62DE-453E-A7D6-231232E390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53478B9-E144-4465-82D7-0826865066CA}"/>
              </a:ext>
            </a:extLst>
          </p:cNvPr>
          <p:cNvSpPr txBox="1"/>
          <p:nvPr/>
        </p:nvSpPr>
        <p:spPr>
          <a:xfrm>
            <a:off x="504711" y="1517583"/>
            <a:ext cx="4864958"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i="0" u="none" strike="noStrike" kern="1200" cap="none" spc="0" normalizeH="0" baseline="0" noProof="0" dirty="0">
                <a:ln>
                  <a:noFill/>
                </a:ln>
                <a:effectLst/>
                <a:uLnTx/>
                <a:uFillTx/>
                <a:latin typeface="D-DIN" panose="020B0504030202030204" pitchFamily="34" charset="0"/>
                <a:cs typeface="Arial" pitchFamily="34" charset="0"/>
              </a:rPr>
              <a:t>Uma lista actualizada dos materiais necessários para a nVOP2 encontra-se na </a:t>
            </a:r>
            <a:r>
              <a:rPr kumimoji="0" lang="pt-PT" sz="2000" b="1" i="0" u="none" strike="noStrike" kern="1200" cap="none" spc="0" normalizeH="0" baseline="0" noProof="0" dirty="0">
                <a:ln>
                  <a:noFill/>
                </a:ln>
                <a:effectLst/>
                <a:uLnTx/>
                <a:uFillTx/>
                <a:latin typeface="D-DIN" panose="020B0504030202030204" pitchFamily="34" charset="0"/>
                <a:cs typeface="Arial" pitchFamily="34" charset="0"/>
              </a:rPr>
              <a:t>página da internet sobre a</a:t>
            </a:r>
            <a:r>
              <a:rPr kumimoji="0" lang="pt-PT" sz="2000" i="0" u="none" strike="noStrike" kern="1200" cap="none" spc="0" normalizeH="0" baseline="0" noProof="0" dirty="0">
                <a:ln>
                  <a:noFill/>
                </a:ln>
                <a:effectLst/>
                <a:uLnTx/>
                <a:uFillTx/>
                <a:latin typeface="D-DIN" panose="020B0504030202030204" pitchFamily="34" charset="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effectLst/>
                <a:uLnTx/>
                <a:uFillTx/>
                <a:latin typeface="D-DIN" panose="020B0504030202030204" pitchFamily="34" charset="0"/>
                <a:cs typeface="Arial" pitchFamily="34" charset="0"/>
              </a:rPr>
              <a:t>nVOP2</a:t>
            </a:r>
            <a:r>
              <a:rPr lang="pt-PT" sz="2000" b="1" dirty="0">
                <a:latin typeface="D-DIN" panose="020B0504030202030204" pitchFamily="34" charset="0"/>
                <a:cs typeface="Arial" pitchFamily="34" charset="0"/>
              </a:rPr>
              <a:t> </a:t>
            </a:r>
            <a:r>
              <a:rPr kumimoji="0" lang="pt-PT" sz="2000" b="1" i="0" u="none" strike="noStrike" kern="1200" cap="none" spc="0" normalizeH="0" baseline="0" noProof="0" dirty="0">
                <a:ln>
                  <a:noFill/>
                </a:ln>
                <a:effectLst/>
                <a:uLnTx/>
                <a:uFillTx/>
                <a:latin typeface="D-DIN" panose="020B0504030202030204" pitchFamily="34" charset="0"/>
                <a:cs typeface="Arial" pitchFamily="34" charset="0"/>
              </a:rPr>
              <a:t>no website da IGEP </a:t>
            </a:r>
            <a:r>
              <a:rPr kumimoji="0" lang="pt-PT" sz="2000" i="0" u="none" strike="noStrike" kern="1200" cap="none" spc="0" normalizeH="0" baseline="0" noProof="0" dirty="0">
                <a:ln>
                  <a:noFill/>
                </a:ln>
                <a:effectLst/>
                <a:uLnTx/>
                <a:uFillTx/>
                <a:latin typeface="D-DIN" panose="020B0504030202030204" pitchFamily="34" charset="0"/>
                <a:cs typeface="Arial" pitchFamily="34" charset="0"/>
                <a:hlinkClick r:id="rId2"/>
              </a:rPr>
              <a:t>http://polioeradication.org/nVOP2</a:t>
            </a:r>
            <a:r>
              <a:rPr kumimoji="0" lang="pt-PT" sz="2000" i="0" u="none" strike="noStrike" kern="1200" cap="none" spc="0" normalizeH="0" baseline="0" noProof="0" dirty="0">
                <a:ln>
                  <a:noFill/>
                </a:ln>
                <a:effectLst/>
                <a:uLnTx/>
                <a:uFillTx/>
                <a:latin typeface="D-DIN" panose="020B0504030202030204"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2000" dirty="0">
              <a:latin typeface="D-DIN" panose="020B0504030202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i="0" u="none" strike="noStrike" kern="1200" cap="none" spc="0" normalizeH="0" baseline="0" noProof="0" dirty="0">
                <a:ln>
                  <a:noFill/>
                </a:ln>
                <a:effectLst/>
                <a:uLnTx/>
                <a:uFillTx/>
                <a:latin typeface="D-DIN" panose="020B0504030202030204" pitchFamily="34" charset="0"/>
                <a:cs typeface="Arial" pitchFamily="34" charset="0"/>
              </a:rPr>
              <a:t>Continuam a ser preparados novos documentos e instrumentos para a implementação da nVOP2, os quais serão publicados na página da internet, à medida que estiverem prontos.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1" i="0" u="none" strike="noStrike" kern="1200" cap="none" spc="0" normalizeH="0" baseline="0" noProof="0" dirty="0">
              <a:ln>
                <a:noFill/>
              </a:ln>
              <a:effectLst/>
              <a:uLnTx/>
              <a:uFillTx/>
              <a:latin typeface="D-DIN" panose="020B0504030202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D-DIN" panose="020B0504030202030204" pitchFamily="34" charset="0"/>
            </a:endParaRPr>
          </a:p>
        </p:txBody>
      </p:sp>
      <p:sp>
        <p:nvSpPr>
          <p:cNvPr id="4" name="TextBox 3">
            <a:extLst>
              <a:ext uri="{FF2B5EF4-FFF2-40B4-BE49-F238E27FC236}">
                <a16:creationId xmlns:a16="http://schemas.microsoft.com/office/drawing/2014/main" id="{646F28FC-BAB6-49F4-884B-3B69DE26586E}"/>
              </a:ext>
            </a:extLst>
          </p:cNvPr>
          <p:cNvSpPr txBox="1"/>
          <p:nvPr/>
        </p:nvSpPr>
        <p:spPr>
          <a:xfrm>
            <a:off x="504711" y="656376"/>
            <a:ext cx="6574562"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PT" sz="3000" b="1" dirty="0">
                <a:solidFill>
                  <a:srgbClr val="F8981D"/>
                </a:solidFill>
                <a:latin typeface="D-DIN" panose="020B0504030202030204" pitchFamily="34" charset="0"/>
              </a:rPr>
              <a:t>Principais recursos para a nVOP2</a:t>
            </a:r>
            <a:endParaRPr kumimoji="0" lang="pt-PT" sz="3000" b="1" i="0" u="none" strike="noStrike" kern="1200" cap="none" spc="0" normalizeH="0" baseline="0" noProof="0" dirty="0">
              <a:ln>
                <a:noFill/>
              </a:ln>
              <a:solidFill>
                <a:srgbClr val="F8981D"/>
              </a:solidFill>
              <a:effectLst/>
              <a:uLnTx/>
              <a:uFillTx/>
              <a:latin typeface="D-DIN" panose="020B0504030202030204" pitchFamily="34" charset="0"/>
            </a:endParaRPr>
          </a:p>
        </p:txBody>
      </p:sp>
      <p:pic>
        <p:nvPicPr>
          <p:cNvPr id="2" name="Picture 1">
            <a:extLst>
              <a:ext uri="{FF2B5EF4-FFF2-40B4-BE49-F238E27FC236}">
                <a16:creationId xmlns:a16="http://schemas.microsoft.com/office/drawing/2014/main" id="{F3004E12-2541-499B-89B0-902875982BF6}"/>
              </a:ext>
            </a:extLst>
          </p:cNvPr>
          <p:cNvPicPr>
            <a:picLocks noChangeAspect="1"/>
          </p:cNvPicPr>
          <p:nvPr/>
        </p:nvPicPr>
        <p:blipFill rotWithShape="1">
          <a:blip r:embed="rId3"/>
          <a:srcRect l="17300" t="5815" r="39602" b="5958"/>
          <a:stretch/>
        </p:blipFill>
        <p:spPr>
          <a:xfrm>
            <a:off x="6934200" y="827343"/>
            <a:ext cx="4864958" cy="5601913"/>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7896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45BD1D-7F01-4766-9D76-15116978EDA8}" type="slidenum">
              <a:rPr lang="en-US" smtClean="0">
                <a:latin typeface="D-DIN" panose="020B0504030202030204" pitchFamily="34" charset="0"/>
              </a:rPr>
              <a:pPr>
                <a:defRPr/>
              </a:pPr>
              <a:t>25</a:t>
            </a:fld>
            <a:endParaRPr lang="en-US" dirty="0">
              <a:latin typeface="D-DIN" panose="020B0504030202030204" pitchFamily="34" charset="0"/>
            </a:endParaRPr>
          </a:p>
        </p:txBody>
      </p:sp>
      <p:sp>
        <p:nvSpPr>
          <p:cNvPr id="11" name="Title 4">
            <a:extLst>
              <a:ext uri="{FF2B5EF4-FFF2-40B4-BE49-F238E27FC236}">
                <a16:creationId xmlns:a16="http://schemas.microsoft.com/office/drawing/2014/main" id="{78559885-5323-4BDD-834D-7C39FB71929C}"/>
              </a:ext>
            </a:extLst>
          </p:cNvPr>
          <p:cNvSpPr txBox="1">
            <a:spLocks/>
          </p:cNvSpPr>
          <p:nvPr/>
        </p:nvSpPr>
        <p:spPr>
          <a:xfrm>
            <a:off x="1" y="1915531"/>
            <a:ext cx="12331336" cy="1364498"/>
          </a:xfr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5400" dirty="0">
                <a:latin typeface="D-DIN" panose="020B0504030202030204" pitchFamily="34" charset="0"/>
              </a:rPr>
              <a:t>OBRIGADO</a:t>
            </a:r>
            <a:br>
              <a:rPr lang="am-ET" sz="3300" dirty="0">
                <a:solidFill>
                  <a:schemeClr val="accent2"/>
                </a:solidFill>
              </a:rPr>
            </a:br>
            <a:endParaRPr lang="en-US" sz="3300" dirty="0">
              <a:solidFill>
                <a:schemeClr val="accent2"/>
              </a:solidFill>
            </a:endParaRPr>
          </a:p>
        </p:txBody>
      </p:sp>
      <p:pic>
        <p:nvPicPr>
          <p:cNvPr id="2054" name="Picture 6" descr="World Health Organization (WHO) – Logos Download">
            <a:extLst>
              <a:ext uri="{FF2B5EF4-FFF2-40B4-BE49-F238E27FC236}">
                <a16:creationId xmlns:a16="http://schemas.microsoft.com/office/drawing/2014/main" id="{71546F5B-41BF-4F09-9A5C-642F0DB1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69" y="3809859"/>
            <a:ext cx="2154177" cy="63559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8" descr="World Health Organisation | Living Geography with d'Arcy">
            <a:extLst>
              <a:ext uri="{FF2B5EF4-FFF2-40B4-BE49-F238E27FC236}">
                <a16:creationId xmlns:a16="http://schemas.microsoft.com/office/drawing/2014/main" id="{0BFC18E4-11C8-4592-99B3-3361D9826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48" y="3095297"/>
            <a:ext cx="2129852" cy="21298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7817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76B24E-82F1-4E0A-8505-3F4DDBDFA279}"/>
              </a:ext>
            </a:extLst>
          </p:cNvPr>
          <p:cNvSpPr>
            <a:spLocks noGrp="1"/>
          </p:cNvSpPr>
          <p:nvPr>
            <p:ph type="sldNum" sz="quarter" idx="12"/>
          </p:nvPr>
        </p:nvSpPr>
        <p:spPr>
          <a:xfrm>
            <a:off x="9328051" y="6429216"/>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3</a:t>
            </a:fld>
            <a:endParaRPr lang="en-US" dirty="0">
              <a:solidFill>
                <a:schemeClr val="bg1"/>
              </a:solidFill>
              <a:latin typeface="D-DIN" panose="020B0504030202030204" pitchFamily="34" charset="0"/>
            </a:endParaRPr>
          </a:p>
        </p:txBody>
      </p:sp>
      <p:sp>
        <p:nvSpPr>
          <p:cNvPr id="5" name="TextBox 4">
            <a:extLst>
              <a:ext uri="{FF2B5EF4-FFF2-40B4-BE49-F238E27FC236}">
                <a16:creationId xmlns:a16="http://schemas.microsoft.com/office/drawing/2014/main" id="{B5D016C3-3B3C-4B61-9B19-E9704640C47C}"/>
              </a:ext>
            </a:extLst>
          </p:cNvPr>
          <p:cNvSpPr txBox="1"/>
          <p:nvPr/>
        </p:nvSpPr>
        <p:spPr>
          <a:xfrm>
            <a:off x="4839284" y="478019"/>
            <a:ext cx="6147584" cy="584776"/>
          </a:xfrm>
          <a:prstGeom prst="rect">
            <a:avLst/>
          </a:prstGeom>
          <a:noFill/>
        </p:spPr>
        <p:txBody>
          <a:bodyPr wrap="square" rtlCol="0">
            <a:spAutoFit/>
          </a:bodyPr>
          <a:lstStyle/>
          <a:p>
            <a:pPr defTabSz="685800"/>
            <a:r>
              <a:rPr lang="pt-PT" sz="3200" b="1" dirty="0">
                <a:solidFill>
                  <a:srgbClr val="F8981D"/>
                </a:solidFill>
                <a:latin typeface="D-DIN" panose="020B0504030202030204" pitchFamily="34" charset="0"/>
              </a:rPr>
              <a:t>Finalidade e objectivos</a:t>
            </a:r>
          </a:p>
        </p:txBody>
      </p:sp>
      <p:sp>
        <p:nvSpPr>
          <p:cNvPr id="6" name="TextBox 5">
            <a:extLst>
              <a:ext uri="{FF2B5EF4-FFF2-40B4-BE49-F238E27FC236}">
                <a16:creationId xmlns:a16="http://schemas.microsoft.com/office/drawing/2014/main" id="{DBC0E753-CE9C-4FF8-9B93-72230F3907E9}"/>
              </a:ext>
            </a:extLst>
          </p:cNvPr>
          <p:cNvSpPr txBox="1"/>
          <p:nvPr/>
        </p:nvSpPr>
        <p:spPr>
          <a:xfrm>
            <a:off x="4839284" y="1040958"/>
            <a:ext cx="7231967" cy="5016758"/>
          </a:xfrm>
          <a:prstGeom prst="rect">
            <a:avLst/>
          </a:prstGeom>
          <a:noFill/>
        </p:spPr>
        <p:txBody>
          <a:bodyPr wrap="square" rtlCol="0">
            <a:spAutoFit/>
          </a:bodyPr>
          <a:lstStyle/>
          <a:p>
            <a:pPr lvl="0"/>
            <a:endParaRPr lang="pt-PT" sz="2000" b="1" dirty="0">
              <a:cs typeface="Arial" pitchFamily="34" charset="0"/>
            </a:endParaRPr>
          </a:p>
          <a:p>
            <a:r>
              <a:rPr lang="pt-PT" sz="2000" dirty="0">
                <a:latin typeface="D-DIN" panose="020B0504030202030204" pitchFamily="34" charset="0"/>
              </a:rPr>
              <a:t>Esta apresentação acompanha a Lista de Verificação da Prontidão para a Implementação da Vacina nVOP2 e o documento de orientações técnicas para a implementação da  nVOP2, </a:t>
            </a:r>
            <a:r>
              <a:rPr lang="pt-PT" sz="2000" i="1" dirty="0">
                <a:latin typeface="D-DIN" panose="020B0504030202030204" pitchFamily="34" charset="0"/>
              </a:rPr>
              <a:t>Implementação da nVOP2 para a Resposta aos Surtos de cVDPV2 : Orientações Técnicas para os Países</a:t>
            </a:r>
            <a:r>
              <a:rPr lang="pt-PT" sz="2000" dirty="0">
                <a:latin typeface="D-DIN" panose="020B0504030202030204" pitchFamily="34" charset="0"/>
              </a:rPr>
              <a:t>. Estes recursos estão disponíveis na página da internet da IGEP nVOP2 </a:t>
            </a:r>
            <a:r>
              <a:rPr lang="pt-PT" sz="2000" dirty="0">
                <a:latin typeface="D-DIN" panose="020B0504030202030204" pitchFamily="34" charset="0"/>
                <a:cs typeface="Arial" pitchFamily="34" charset="0"/>
                <a:hlinkClick r:id="rId3"/>
              </a:rPr>
              <a:t>http://polioeradication.org/nVOP2</a:t>
            </a:r>
            <a:r>
              <a:rPr lang="pt-PT" sz="2000" dirty="0">
                <a:latin typeface="D-DIN" panose="020B0504030202030204" pitchFamily="34" charset="0"/>
              </a:rPr>
              <a:t>, em</a:t>
            </a:r>
            <a:r>
              <a:rPr lang="pt-PT" sz="2000" u="sng" dirty="0">
                <a:latin typeface="D-DIN" panose="020B0504030202030204" pitchFamily="34" charset="0"/>
              </a:rPr>
              <a:t> </a:t>
            </a:r>
          </a:p>
          <a:p>
            <a:r>
              <a:rPr lang="pt-PT" sz="2000" b="1" dirty="0">
                <a:latin typeface="D-DIN" panose="020B0504030202030204" pitchFamily="34" charset="0"/>
              </a:rPr>
              <a:t>Recursos para os Países &gt; Informação Técnica e Instrumentos</a:t>
            </a:r>
            <a:endParaRPr lang="pt-PT" sz="2000" dirty="0">
              <a:latin typeface="D-DIN" panose="020B0504030202030204" pitchFamily="34" charset="0"/>
              <a:cs typeface="Arial" pitchFamily="34" charset="0"/>
            </a:endParaRPr>
          </a:p>
          <a:p>
            <a:endParaRPr lang="pt-PT" sz="2000" dirty="0">
              <a:latin typeface="D-DIN" panose="020B0504030202030204" pitchFamily="34" charset="0"/>
            </a:endParaRPr>
          </a:p>
          <a:p>
            <a:r>
              <a:rPr lang="pt-PT" sz="2000" b="1" dirty="0">
                <a:latin typeface="D-DIN" panose="020B0504030202030204" pitchFamily="34" charset="0"/>
              </a:rPr>
              <a:t>Pretende: </a:t>
            </a:r>
          </a:p>
          <a:p>
            <a:pPr marL="285750" lvl="0" indent="-285750">
              <a:buFont typeface="Arial" panose="020B0604020202020204" pitchFamily="34" charset="0"/>
              <a:buChar char="•"/>
            </a:pPr>
            <a:r>
              <a:rPr lang="pt-PT" sz="2000" dirty="0">
                <a:latin typeface="D-DIN" panose="020B0504030202030204" pitchFamily="34" charset="0"/>
              </a:rPr>
              <a:t>Ajudar os decisores nacionais a compreenderem o processo para a implementação da nVOP2 e por que motivo é necessária</a:t>
            </a:r>
          </a:p>
          <a:p>
            <a:pPr marL="285750" lvl="0" indent="-285750">
              <a:buFont typeface="Arial" panose="020B0604020202020204" pitchFamily="34" charset="0"/>
              <a:buChar char="•"/>
            </a:pPr>
            <a:r>
              <a:rPr lang="pt-PT" sz="2000" dirty="0">
                <a:latin typeface="D-DIN" panose="020B0504030202030204" pitchFamily="34" charset="0"/>
              </a:rPr>
              <a:t>Facilitar a discussão em torno do processo e do modo como a nVOP2 poderá ser implementada em função do contexto específico do país</a:t>
            </a:r>
          </a:p>
        </p:txBody>
      </p:sp>
      <p:sp>
        <p:nvSpPr>
          <p:cNvPr id="4" name="TextBox 3">
            <a:extLst>
              <a:ext uri="{FF2B5EF4-FFF2-40B4-BE49-F238E27FC236}">
                <a16:creationId xmlns:a16="http://schemas.microsoft.com/office/drawing/2014/main" id="{8EF881F8-63E5-4550-BF5E-B322551652C2}"/>
              </a:ext>
            </a:extLst>
          </p:cNvPr>
          <p:cNvSpPr txBox="1"/>
          <p:nvPr/>
        </p:nvSpPr>
        <p:spPr>
          <a:xfrm>
            <a:off x="8969324" y="6408107"/>
            <a:ext cx="2743201" cy="261610"/>
          </a:xfrm>
          <a:prstGeom prst="rect">
            <a:avLst/>
          </a:prstGeom>
          <a:noFill/>
        </p:spPr>
        <p:txBody>
          <a:bodyPr wrap="square" rtlCol="0">
            <a:spAutoFit/>
          </a:bodyPr>
          <a:lstStyle/>
          <a:p>
            <a:r>
              <a:rPr lang="en-GB" sz="1100" dirty="0">
                <a:solidFill>
                  <a:schemeClr val="tx1">
                    <a:lumMod val="50000"/>
                    <a:lumOff val="50000"/>
                  </a:schemeClr>
                </a:solidFill>
                <a:latin typeface="D-DIN" panose="020B0504030202030204" pitchFamily="34" charset="0"/>
              </a:rPr>
              <a:t>Photo Credit: WHO / Rajiv Kumar</a:t>
            </a:r>
          </a:p>
        </p:txBody>
      </p:sp>
      <p:pic>
        <p:nvPicPr>
          <p:cNvPr id="11" name="Picture 10">
            <a:extLst>
              <a:ext uri="{FF2B5EF4-FFF2-40B4-BE49-F238E27FC236}">
                <a16:creationId xmlns:a16="http://schemas.microsoft.com/office/drawing/2014/main" id="{136C9C9D-EC09-43E5-B0E0-E27D73B5338E}"/>
              </a:ext>
            </a:extLst>
          </p:cNvPr>
          <p:cNvPicPr>
            <a:picLocks noChangeAspect="1"/>
          </p:cNvPicPr>
          <p:nvPr/>
        </p:nvPicPr>
        <p:blipFill>
          <a:blip r:embed="rId4"/>
          <a:stretch>
            <a:fillRect/>
          </a:stretch>
        </p:blipFill>
        <p:spPr>
          <a:xfrm>
            <a:off x="-1" y="0"/>
            <a:ext cx="4505255" cy="6858000"/>
          </a:xfrm>
          <a:prstGeom prst="rect">
            <a:avLst/>
          </a:prstGeom>
        </p:spPr>
      </p:pic>
      <p:sp>
        <p:nvSpPr>
          <p:cNvPr id="7" name="Slide Number Placeholder 2">
            <a:extLst>
              <a:ext uri="{FF2B5EF4-FFF2-40B4-BE49-F238E27FC236}">
                <a16:creationId xmlns:a16="http://schemas.microsoft.com/office/drawing/2014/main" id="{DF0E255E-B9AB-4D05-A2B8-C4869DF58D6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B8F7D12-62DE-453E-A7D6-231232E39030}" type="slidenum">
              <a:rPr lang="en-US" smtClean="0">
                <a:latin typeface="D-DIN" panose="020B0504030202030204" pitchFamily="34" charset="0"/>
              </a:rPr>
              <a:pPr>
                <a:defRPr/>
              </a:pPr>
              <a:t>3</a:t>
            </a:fld>
            <a:endParaRPr lang="en-US" dirty="0">
              <a:latin typeface="D-DIN" panose="020B0504030202030204" pitchFamily="34" charset="0"/>
            </a:endParaRPr>
          </a:p>
        </p:txBody>
      </p:sp>
    </p:spTree>
    <p:extLst>
      <p:ext uri="{BB962C8B-B14F-4D97-AF65-F5344CB8AC3E}">
        <p14:creationId xmlns:p14="http://schemas.microsoft.com/office/powerpoint/2010/main" val="117419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981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1842868" y="2798058"/>
            <a:ext cx="9566031" cy="1261884"/>
          </a:xfrm>
          <a:prstGeom prst="rect">
            <a:avLst/>
          </a:prstGeom>
          <a:noFill/>
        </p:spPr>
        <p:txBody>
          <a:bodyPr wrap="square" rtlCol="0">
            <a:spAutoFit/>
          </a:bodyPr>
          <a:lstStyle/>
          <a:p>
            <a:r>
              <a:rPr lang="pt-PT" sz="3800" b="1" dirty="0">
                <a:solidFill>
                  <a:schemeClr val="bg1"/>
                </a:solidFill>
                <a:latin typeface="D-DIN" panose="020B0504030202030204" pitchFamily="34" charset="0"/>
              </a:rPr>
              <a:t>nVOP2: um instrumento inovador para a resposta aos surtos de cVDPV2</a:t>
            </a:r>
          </a:p>
        </p:txBody>
      </p:sp>
      <p:sp>
        <p:nvSpPr>
          <p:cNvPr id="3" name="Slide Number Placeholder 2">
            <a:extLst>
              <a:ext uri="{FF2B5EF4-FFF2-40B4-BE49-F238E27FC236}">
                <a16:creationId xmlns:a16="http://schemas.microsoft.com/office/drawing/2014/main" id="{83AF6A40-2637-4BCD-963E-785B3D301135}"/>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pt-PT" smtClean="0">
                <a:solidFill>
                  <a:schemeClr val="bg1"/>
                </a:solidFill>
                <a:latin typeface="D-DIN" panose="020B0504030202030204" pitchFamily="34" charset="0"/>
              </a:rPr>
              <a:pPr>
                <a:defRPr/>
              </a:pPr>
              <a:t>4</a:t>
            </a:fld>
            <a:endParaRPr lang="pt-PT" dirty="0">
              <a:solidFill>
                <a:schemeClr val="bg1"/>
              </a:solidFill>
              <a:latin typeface="D-DIN" panose="020B0504030202030204" pitchFamily="34" charset="0"/>
            </a:endParaRPr>
          </a:p>
        </p:txBody>
      </p:sp>
    </p:spTree>
    <p:extLst>
      <p:ext uri="{BB962C8B-B14F-4D97-AF65-F5344CB8AC3E}">
        <p14:creationId xmlns:p14="http://schemas.microsoft.com/office/powerpoint/2010/main" val="14459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a:latin typeface="D-DIN" panose="020B0504030202030204" pitchFamily="34" charset="0"/>
              </a:rPr>
              <a:pPr>
                <a:defRPr/>
              </a:pPr>
              <a:t>5</a:t>
            </a:fld>
            <a:endParaRPr lang="en-US" dirty="0">
              <a:latin typeface="D-DIN" panose="020B0504030202030204" pitchFamily="34" charset="0"/>
            </a:endParaRPr>
          </a:p>
        </p:txBody>
      </p:sp>
      <p:sp>
        <p:nvSpPr>
          <p:cNvPr id="8" name="TextBox 7"/>
          <p:cNvSpPr txBox="1"/>
          <p:nvPr/>
        </p:nvSpPr>
        <p:spPr>
          <a:xfrm>
            <a:off x="554636" y="559548"/>
            <a:ext cx="11192864" cy="584776"/>
          </a:xfrm>
          <a:prstGeom prst="rect">
            <a:avLst/>
          </a:prstGeom>
          <a:noFill/>
        </p:spPr>
        <p:txBody>
          <a:bodyPr wrap="square" rtlCol="0">
            <a:spAutoFit/>
          </a:bodyPr>
          <a:lstStyle/>
          <a:p>
            <a:r>
              <a:rPr lang="pt-PT" sz="3200" b="1" dirty="0">
                <a:solidFill>
                  <a:srgbClr val="F8981D"/>
                </a:solidFill>
                <a:latin typeface="D-DIN" panose="020B0504030202030204" pitchFamily="34" charset="0"/>
              </a:rPr>
              <a:t>O desafio do poliovírus circulante derivado da vacina</a:t>
            </a:r>
          </a:p>
        </p:txBody>
      </p:sp>
      <p:pic>
        <p:nvPicPr>
          <p:cNvPr id="12" name="Picture 11" descr="A close up of a map&#10;&#10;Description automatically generated">
            <a:extLst>
              <a:ext uri="{FF2B5EF4-FFF2-40B4-BE49-F238E27FC236}">
                <a16:creationId xmlns:a16="http://schemas.microsoft.com/office/drawing/2014/main" id="{5AC2121A-F5CC-D840-85F3-FE892C961ACF}"/>
              </a:ext>
            </a:extLst>
          </p:cNvPr>
          <p:cNvPicPr>
            <a:picLocks noChangeAspect="1"/>
          </p:cNvPicPr>
          <p:nvPr/>
        </p:nvPicPr>
        <p:blipFill rotWithShape="1">
          <a:blip r:embed="rId3">
            <a:clrChange>
              <a:clrFrom>
                <a:srgbClr val="FFFFFF"/>
              </a:clrFrom>
              <a:clrTo>
                <a:srgbClr val="FFFFFF">
                  <a:alpha val="0"/>
                </a:srgbClr>
              </a:clrTo>
            </a:clrChange>
          </a:blip>
          <a:srcRect l="7918" t="3830" r="2407"/>
          <a:stretch/>
        </p:blipFill>
        <p:spPr>
          <a:xfrm>
            <a:off x="899410" y="1476152"/>
            <a:ext cx="6757964" cy="4902141"/>
          </a:xfrm>
          <a:prstGeom prst="rect">
            <a:avLst/>
          </a:prstGeom>
        </p:spPr>
      </p:pic>
      <p:sp>
        <p:nvSpPr>
          <p:cNvPr id="15" name="Rectangle 14">
            <a:extLst>
              <a:ext uri="{FF2B5EF4-FFF2-40B4-BE49-F238E27FC236}">
                <a16:creationId xmlns:a16="http://schemas.microsoft.com/office/drawing/2014/main" id="{8B61D8F3-8EE7-4086-B302-4E938A6FB74F}"/>
              </a:ext>
            </a:extLst>
          </p:cNvPr>
          <p:cNvSpPr/>
          <p:nvPr/>
        </p:nvSpPr>
        <p:spPr>
          <a:xfrm>
            <a:off x="7868155" y="1753382"/>
            <a:ext cx="4122262" cy="4801315"/>
          </a:xfrm>
          <a:prstGeom prst="rect">
            <a:avLst/>
          </a:prstGeom>
        </p:spPr>
        <p:txBody>
          <a:bodyPr wrap="square">
            <a:spAutoFit/>
          </a:bodyPr>
          <a:lstStyle/>
          <a:p>
            <a:pPr defTabSz="457200">
              <a:defRPr/>
            </a:pPr>
            <a:r>
              <a:rPr lang="pt-PT" dirty="0">
                <a:latin typeface="D-DIN" panose="020B0504030202030204" pitchFamily="34" charset="0"/>
                <a:cs typeface="Arial" pitchFamily="34" charset="0"/>
              </a:rPr>
              <a:t>Os </a:t>
            </a:r>
            <a:r>
              <a:rPr lang="pt-PT" b="1" dirty="0">
                <a:latin typeface="D-DIN" panose="020B0504030202030204" pitchFamily="34" charset="0"/>
                <a:cs typeface="Arial" pitchFamily="34" charset="0"/>
              </a:rPr>
              <a:t>poliovírus circulantes derivados da vacina (cVDPVs) </a:t>
            </a:r>
            <a:r>
              <a:rPr lang="pt-PT" dirty="0">
                <a:latin typeface="D-DIN" panose="020B0504030202030204" pitchFamily="34" charset="0"/>
                <a:cs typeface="Arial" pitchFamily="34" charset="0"/>
              </a:rPr>
              <a:t>ocorrem quando a estirpe enfraquecida do poliovírus contido na vacina oral da pólio (VOP) circula entre uma população subvacinada durante um longo período de tempo e reverte geneticamente para uma forma que causa paralisia.</a:t>
            </a:r>
          </a:p>
          <a:p>
            <a:pPr defTabSz="457200">
              <a:defRPr/>
            </a:pPr>
            <a:endParaRPr lang="pt-PT" dirty="0">
              <a:latin typeface="D-DIN" panose="020B0504030202030204" pitchFamily="34" charset="0"/>
              <a:cs typeface="Arial" pitchFamily="34" charset="0"/>
            </a:endParaRPr>
          </a:p>
          <a:p>
            <a:pPr defTabSz="457200">
              <a:defRPr/>
            </a:pPr>
            <a:r>
              <a:rPr lang="pt-PT" dirty="0">
                <a:latin typeface="D-DIN" panose="020B0504030202030204" pitchFamily="34" charset="0"/>
                <a:cs typeface="Arial" pitchFamily="34" charset="0"/>
              </a:rPr>
              <a:t>Os cVDPVs  são os mais prevalentes, tendo a sua frequência e âmbito aumentado nos últimos anos. </a:t>
            </a:r>
            <a:r>
              <a:rPr lang="pt-PT" b="1" dirty="0">
                <a:latin typeface="D-DIN" panose="020B0504030202030204" pitchFamily="34" charset="0"/>
                <a:cs typeface="Arial" pitchFamily="34" charset="0"/>
              </a:rPr>
              <a:t>Este aumento de casos constitui um grande desafio para a saúde pública — e também para os esforços de erradicação.</a:t>
            </a:r>
            <a:endParaRPr lang="pt-PT" dirty="0">
              <a:latin typeface="D-DIN" panose="020B0504030202030204" pitchFamily="34" charset="0"/>
              <a:cs typeface="Arial" pitchFamily="34" charset="0"/>
            </a:endParaRPr>
          </a:p>
        </p:txBody>
      </p:sp>
      <p:sp>
        <p:nvSpPr>
          <p:cNvPr id="5" name="TextBox 4">
            <a:extLst>
              <a:ext uri="{FF2B5EF4-FFF2-40B4-BE49-F238E27FC236}">
                <a16:creationId xmlns:a16="http://schemas.microsoft.com/office/drawing/2014/main" id="{75127F0C-9F0C-47A7-A933-5B553047545B}"/>
              </a:ext>
            </a:extLst>
          </p:cNvPr>
          <p:cNvSpPr txBox="1"/>
          <p:nvPr/>
        </p:nvSpPr>
        <p:spPr>
          <a:xfrm>
            <a:off x="2940948" y="5822577"/>
            <a:ext cx="4094852" cy="646331"/>
          </a:xfrm>
          <a:prstGeom prst="rect">
            <a:avLst/>
          </a:prstGeom>
          <a:noFill/>
        </p:spPr>
        <p:txBody>
          <a:bodyPr wrap="square" rtlCol="0">
            <a:spAutoFit/>
          </a:bodyPr>
          <a:lstStyle/>
          <a:p>
            <a:r>
              <a:rPr lang="pt-PT" b="1">
                <a:solidFill>
                  <a:srgbClr val="FEF3E5"/>
                </a:solidFill>
                <a:latin typeface="D-DIN" panose="020B0504030202030204" pitchFamily="34" charset="0"/>
              </a:rPr>
              <a:t>Propagação de casos de cVDPV2 em 2019</a:t>
            </a:r>
          </a:p>
        </p:txBody>
      </p:sp>
    </p:spTree>
    <p:extLst>
      <p:ext uri="{BB962C8B-B14F-4D97-AF65-F5344CB8AC3E}">
        <p14:creationId xmlns:p14="http://schemas.microsoft.com/office/powerpoint/2010/main" val="379173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2" name="Rectangle 1"/>
          <p:cNvSpPr/>
          <p:nvPr/>
        </p:nvSpPr>
        <p:spPr>
          <a:xfrm>
            <a:off x="679389" y="1814151"/>
            <a:ext cx="6431479" cy="1661993"/>
          </a:xfrm>
          <a:prstGeom prst="rect">
            <a:avLst/>
          </a:prstGeom>
        </p:spPr>
        <p:txBody>
          <a:bodyPr wrap="square">
            <a:spAutoFit/>
          </a:bodyPr>
          <a:lstStyle/>
          <a:p>
            <a:pPr defTabSz="457200">
              <a:defRPr/>
            </a:pPr>
            <a:r>
              <a:rPr lang="pt-PT" sz="2000" b="1" dirty="0">
                <a:solidFill>
                  <a:srgbClr val="F8981D"/>
                </a:solidFill>
                <a:latin typeface="D-DIN" panose="020B0504030202030204" pitchFamily="34" charset="0"/>
                <a:cs typeface="Arial" pitchFamily="34" charset="0"/>
              </a:rPr>
              <a:t>Combater o cVDPV2</a:t>
            </a:r>
            <a:endParaRPr lang="pt-PT" sz="300" b="1" dirty="0">
              <a:solidFill>
                <a:srgbClr val="2F5496"/>
              </a:solidFill>
              <a:latin typeface="D-DIN" panose="020B0504030202030204" pitchFamily="34" charset="0"/>
              <a:cs typeface="Arial" pitchFamily="34" charset="0"/>
            </a:endParaRPr>
          </a:p>
          <a:p>
            <a:pPr defTabSz="457200">
              <a:defRPr/>
            </a:pPr>
            <a:endParaRPr lang="pt-PT" sz="200" b="1" dirty="0">
              <a:solidFill>
                <a:srgbClr val="2F5496"/>
              </a:solidFill>
              <a:latin typeface="D-DIN" panose="020B0504030202030204" pitchFamily="34" charset="0"/>
              <a:cs typeface="Arial" pitchFamily="34" charset="0"/>
            </a:endParaRPr>
          </a:p>
          <a:p>
            <a:pPr defTabSz="457200">
              <a:defRPr/>
            </a:pPr>
            <a:r>
              <a:rPr lang="pt-PT" sz="2000" dirty="0">
                <a:solidFill>
                  <a:srgbClr val="000000"/>
                </a:solidFill>
                <a:latin typeface="D-DIN" panose="020B0504030202030204" pitchFamily="34" charset="0"/>
                <a:cs typeface="Arial" pitchFamily="34" charset="0"/>
              </a:rPr>
              <a:t>A nova vacina oral da pólio do tipo 2 (nVOP2) é um novo instrumento desenvolvido para melhor prevenir o risco do poliovírus circulante derivado da vacina do tipo 2 (cVDPV2).</a:t>
            </a:r>
          </a:p>
        </p:txBody>
      </p:sp>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6</a:t>
            </a:fld>
            <a:endParaRPr lang="en-US" dirty="0">
              <a:latin typeface="D-DIN" panose="020B0504030202030204" pitchFamily="34" charset="0"/>
            </a:endParaRPr>
          </a:p>
        </p:txBody>
      </p:sp>
      <p:sp>
        <p:nvSpPr>
          <p:cNvPr id="8" name="TextBox 7">
            <a:extLst>
              <a:ext uri="{FF2B5EF4-FFF2-40B4-BE49-F238E27FC236}">
                <a16:creationId xmlns:a16="http://schemas.microsoft.com/office/drawing/2014/main" id="{C45CD53C-E44B-4EC7-A293-F4FBE00CEEB8}"/>
              </a:ext>
            </a:extLst>
          </p:cNvPr>
          <p:cNvSpPr txBox="1"/>
          <p:nvPr/>
        </p:nvSpPr>
        <p:spPr bwMode="auto">
          <a:xfrm>
            <a:off x="7520458" y="1597294"/>
            <a:ext cx="4047788" cy="315471"/>
          </a:xfrm>
          <a:prstGeom prst="rect">
            <a:avLst/>
          </a:prstGeom>
          <a:noFill/>
          <a:ln w="28575">
            <a:noFill/>
            <a:miter lim="800000"/>
            <a:headEnd/>
            <a:tailEnd/>
          </a:ln>
          <a:effectLst/>
        </p:spPr>
        <p:txBody>
          <a:bodyPr vert="horz" wrap="square" lIns="68580" tIns="34290" rIns="68580" bIns="34290" numCol="1" rtlCol="0" anchor="t" anchorCtr="0" compatLnSpc="1">
            <a:prstTxWarp prst="textNoShape">
              <a:avLst/>
            </a:prstTxWarp>
            <a:spAutoFit/>
          </a:bodyPr>
          <a:lstStyle/>
          <a:p>
            <a:pPr marL="0" marR="0" lvl="0" indent="0" algn="ctr" defTabSz="685800" rtl="0" eaLnBrk="1" fontAlgn="base" latinLnBrk="0" hangingPunct="1">
              <a:lnSpc>
                <a:spcPct val="100000"/>
              </a:lnSpc>
              <a:spcBef>
                <a:spcPct val="20000"/>
              </a:spcBef>
              <a:spcAft>
                <a:spcPct val="0"/>
              </a:spcAft>
              <a:buClrTx/>
              <a:buSzPct val="75000"/>
              <a:buFontTx/>
              <a:buNone/>
              <a:tabLst/>
              <a:defRPr/>
            </a:pPr>
            <a:r>
              <a:rPr lang="en-US" sz="1600" b="1" dirty="0" err="1">
                <a:solidFill>
                  <a:srgbClr val="F8981D"/>
                </a:solidFill>
                <a:latin typeface="D-DIN" panose="020B0504030202030204" pitchFamily="34" charset="0"/>
                <a:cs typeface="Arial" pitchFamily="34" charset="0"/>
              </a:rPr>
              <a:t>Genoma</a:t>
            </a:r>
            <a:r>
              <a:rPr lang="en-US" sz="1600" b="1" dirty="0">
                <a:solidFill>
                  <a:srgbClr val="F8981D"/>
                </a:solidFill>
                <a:latin typeface="D-DIN" panose="020B0504030202030204" pitchFamily="34" charset="0"/>
                <a:cs typeface="Arial" pitchFamily="34" charset="0"/>
              </a:rPr>
              <a:t> da nVOP2 com </a:t>
            </a:r>
            <a:r>
              <a:rPr lang="en-US" sz="1600" b="1" dirty="0" err="1">
                <a:solidFill>
                  <a:srgbClr val="F8981D"/>
                </a:solidFill>
                <a:latin typeface="D-DIN" panose="020B0504030202030204" pitchFamily="34" charset="0"/>
                <a:cs typeface="Arial" pitchFamily="34" charset="0"/>
              </a:rPr>
              <a:t>modificações</a:t>
            </a:r>
            <a:endParaRPr lang="en-US" sz="1600" b="1" dirty="0">
              <a:solidFill>
                <a:srgbClr val="F8981D"/>
              </a:solidFill>
              <a:latin typeface="D-DIN" panose="020B0504030202030204" pitchFamily="34" charset="0"/>
              <a:cs typeface="Arial" pitchFamily="34" charset="0"/>
            </a:endParaRPr>
          </a:p>
        </p:txBody>
      </p:sp>
      <p:pic>
        <p:nvPicPr>
          <p:cNvPr id="16" name="Picture 15">
            <a:extLst>
              <a:ext uri="{FF2B5EF4-FFF2-40B4-BE49-F238E27FC236}">
                <a16:creationId xmlns:a16="http://schemas.microsoft.com/office/drawing/2014/main" id="{35B24678-AE3C-4371-BC6C-C847CA3B4445}"/>
              </a:ext>
            </a:extLst>
          </p:cNvPr>
          <p:cNvPicPr>
            <a:picLocks noChangeAspect="1"/>
          </p:cNvPicPr>
          <p:nvPr/>
        </p:nvPicPr>
        <p:blipFill rotWithShape="1">
          <a:blip r:embed="rId3">
            <a:clrChange>
              <a:clrFrom>
                <a:srgbClr val="FFFFFF"/>
              </a:clrFrom>
              <a:clrTo>
                <a:srgbClr val="FFFFFF">
                  <a:alpha val="0"/>
                </a:srgbClr>
              </a:clrTo>
            </a:clrChange>
          </a:blip>
          <a:srcRect r="14373"/>
          <a:stretch/>
        </p:blipFill>
        <p:spPr>
          <a:xfrm>
            <a:off x="7186756" y="2078432"/>
            <a:ext cx="4715193" cy="3086307"/>
          </a:xfrm>
          <a:prstGeom prst="rect">
            <a:avLst/>
          </a:prstGeom>
        </p:spPr>
      </p:pic>
      <p:sp>
        <p:nvSpPr>
          <p:cNvPr id="17" name="TextBox 16">
            <a:extLst>
              <a:ext uri="{FF2B5EF4-FFF2-40B4-BE49-F238E27FC236}">
                <a16:creationId xmlns:a16="http://schemas.microsoft.com/office/drawing/2014/main" id="{6734300E-B09E-422D-8A53-A91FD7EE35E7}"/>
              </a:ext>
            </a:extLst>
          </p:cNvPr>
          <p:cNvSpPr txBox="1"/>
          <p:nvPr/>
        </p:nvSpPr>
        <p:spPr bwMode="auto">
          <a:xfrm>
            <a:off x="7520458" y="5286286"/>
            <a:ext cx="4047788" cy="1361911"/>
          </a:xfrm>
          <a:prstGeom prst="rect">
            <a:avLst/>
          </a:prstGeom>
          <a:noFill/>
          <a:ln w="2857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200" dirty="0">
                <a:latin typeface="D-DIN" panose="020B0504030202030204" pitchFamily="34" charset="0"/>
              </a:rPr>
              <a:t>Ming Te Yeh, Erika Bujaki, Patrick T. Dolan, Matthew Smith, Rahnuma Wahid, John Konz, Amy J. Weiner, Ananda S. Bandyopadhyay, Pierre Van Damme, Ilse De Coster, Hilde Revets Andrew Macadam, and Raul Andino. Engineering the Live-Attenuated Polio Vaccine to Prevent Reversion to Virulence. Cell Host &amp; Microbe. 2020; 27(5):736–751.e8.</a:t>
            </a:r>
          </a:p>
          <a:p>
            <a:r>
              <a:rPr lang="en-US" sz="1200" dirty="0">
                <a:latin typeface="D-DIN" panose="020B0504030202030204" pitchFamily="34" charset="0"/>
              </a:rPr>
              <a:t>doi:10.1016/j.chom.2020.04.003</a:t>
            </a:r>
            <a:endParaRPr kumimoji="0" lang="en-US" sz="1200" b="1" i="0" u="none" strike="noStrike" kern="0" cap="none" spc="0" normalizeH="0" baseline="0" noProof="0" dirty="0">
              <a:ln>
                <a:noFill/>
              </a:ln>
              <a:solidFill>
                <a:srgbClr val="FF0000"/>
              </a:solidFill>
              <a:effectLst/>
              <a:uLnTx/>
              <a:uFillTx/>
              <a:ea typeface="ＭＳ Ｐゴシック"/>
              <a:cs typeface="+mn-cs"/>
            </a:endParaRPr>
          </a:p>
        </p:txBody>
      </p:sp>
      <p:sp>
        <p:nvSpPr>
          <p:cNvPr id="11" name="TextBox 10"/>
          <p:cNvSpPr txBox="1"/>
          <p:nvPr/>
        </p:nvSpPr>
        <p:spPr>
          <a:xfrm>
            <a:off x="679389" y="756649"/>
            <a:ext cx="9769690" cy="1077218"/>
          </a:xfrm>
          <a:prstGeom prst="rect">
            <a:avLst/>
          </a:prstGeom>
          <a:noFill/>
        </p:spPr>
        <p:txBody>
          <a:bodyPr wrap="square" rtlCol="0">
            <a:spAutoFit/>
          </a:bodyPr>
          <a:lstStyle/>
          <a:p>
            <a:r>
              <a:rPr lang="pt-PT" sz="3200" b="1" dirty="0">
                <a:solidFill>
                  <a:srgbClr val="F8981D"/>
                </a:solidFill>
                <a:latin typeface="D-DIN" panose="020B0504030202030204" pitchFamily="34" charset="0"/>
              </a:rPr>
              <a:t>nVOP2: um instrumento inovador para travar os surtos de cVDPV2</a:t>
            </a:r>
          </a:p>
        </p:txBody>
      </p:sp>
      <p:sp>
        <p:nvSpPr>
          <p:cNvPr id="7" name="TextBox 6"/>
          <p:cNvSpPr txBox="1"/>
          <p:nvPr/>
        </p:nvSpPr>
        <p:spPr>
          <a:xfrm>
            <a:off x="679389" y="3470404"/>
            <a:ext cx="6356555" cy="2308324"/>
          </a:xfrm>
          <a:prstGeom prst="rect">
            <a:avLst/>
          </a:prstGeom>
          <a:noFill/>
        </p:spPr>
        <p:txBody>
          <a:bodyPr wrap="square" rtlCol="0">
            <a:spAutoFit/>
          </a:bodyPr>
          <a:lstStyle/>
          <a:p>
            <a:pPr defTabSz="457200">
              <a:defRPr/>
            </a:pPr>
            <a:r>
              <a:rPr lang="pt-PT" sz="2000" b="1" dirty="0">
                <a:solidFill>
                  <a:srgbClr val="F8981D"/>
                </a:solidFill>
                <a:latin typeface="D-DIN" panose="020B0504030202030204" pitchFamily="34" charset="0"/>
                <a:cs typeface="Arial" pitchFamily="34" charset="0"/>
              </a:rPr>
              <a:t>Uma modificação da mVOP2</a:t>
            </a:r>
          </a:p>
          <a:p>
            <a:pPr defTabSz="457200">
              <a:defRPr/>
            </a:pPr>
            <a:endParaRPr lang="pt-PT" sz="400" b="1" dirty="0">
              <a:solidFill>
                <a:srgbClr val="2F5496"/>
              </a:solidFill>
              <a:latin typeface="D-DIN" panose="020B0504030202030204" pitchFamily="34" charset="0"/>
              <a:cs typeface="Arial" pitchFamily="34" charset="0"/>
            </a:endParaRPr>
          </a:p>
          <a:p>
            <a:pPr defTabSz="457200">
              <a:defRPr/>
            </a:pPr>
            <a:r>
              <a:rPr lang="pt-PT" sz="2000" dirty="0">
                <a:solidFill>
                  <a:srgbClr val="000000"/>
                </a:solidFill>
                <a:latin typeface="D-DIN" panose="020B0504030202030204" pitchFamily="34" charset="0"/>
                <a:cs typeface="Arial" pitchFamily="34" charset="0"/>
              </a:rPr>
              <a:t>A nVOP2 é uma modificação da VOP monovalente do tipo 2 já existente (mVOP2) que, segundo os ensaios clínicos, confere protecção comparável contra os poliovírus, sendo mais geneticamente estável e com menor probabilidade de reverter para uma forma que possa causar paralisia nas crianças que não tenham sido suficientemente vacinadas. </a:t>
            </a:r>
            <a:endParaRPr lang="pt-PT" sz="2000" dirty="0">
              <a:latin typeface="D-DIN" panose="020B0504030202030204" pitchFamily="34" charset="0"/>
              <a:cs typeface="Arial" pitchFamily="34" charset="0"/>
            </a:endParaRPr>
          </a:p>
        </p:txBody>
      </p:sp>
    </p:spTree>
    <p:extLst>
      <p:ext uri="{BB962C8B-B14F-4D97-AF65-F5344CB8AC3E}">
        <p14:creationId xmlns:p14="http://schemas.microsoft.com/office/powerpoint/2010/main" val="44542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770C77-A66F-4545-936A-74780E41F261}"/>
              </a:ext>
            </a:extLst>
          </p:cNvPr>
          <p:cNvSpPr>
            <a:spLocks noGrp="1"/>
          </p:cNvSpPr>
          <p:nvPr>
            <p:ph type="sldNum" sz="quarter" idx="12"/>
          </p:nvPr>
        </p:nvSpPr>
        <p:spPr/>
        <p:txBody>
          <a:bodyPr/>
          <a:lstStyle/>
          <a:p>
            <a:pPr>
              <a:defRPr/>
            </a:pPr>
            <a:fld id="{9B8F7D12-62DE-453E-A7D6-231232E39030}" type="slidenum">
              <a:rPr lang="en-US">
                <a:latin typeface="D-DIN" panose="020B0504030202030204" pitchFamily="34" charset="0"/>
              </a:rPr>
              <a:pPr>
                <a:defRPr/>
              </a:pPr>
              <a:t>7</a:t>
            </a:fld>
            <a:endParaRPr lang="en-US" dirty="0">
              <a:latin typeface="D-DIN" panose="020B0504030202030204" pitchFamily="34" charset="0"/>
            </a:endParaRPr>
          </a:p>
        </p:txBody>
      </p:sp>
      <p:sp>
        <p:nvSpPr>
          <p:cNvPr id="6" name="TextBox 5"/>
          <p:cNvSpPr txBox="1"/>
          <p:nvPr/>
        </p:nvSpPr>
        <p:spPr>
          <a:xfrm>
            <a:off x="1099506" y="230522"/>
            <a:ext cx="9238293" cy="584776"/>
          </a:xfrm>
          <a:prstGeom prst="rect">
            <a:avLst/>
          </a:prstGeom>
          <a:noFill/>
        </p:spPr>
        <p:txBody>
          <a:bodyPr wrap="square" rtlCol="0">
            <a:spAutoFit/>
          </a:bodyPr>
          <a:lstStyle/>
          <a:p>
            <a:r>
              <a:rPr lang="pt-PT" sz="3200" b="1" dirty="0">
                <a:solidFill>
                  <a:srgbClr val="F8981D"/>
                </a:solidFill>
                <a:latin typeface="D-DIN" panose="020B0504030202030204" pitchFamily="34" charset="0"/>
              </a:rPr>
              <a:t>Resumo dos resultados dos ensaios clínicos</a:t>
            </a:r>
          </a:p>
        </p:txBody>
      </p:sp>
      <p:sp>
        <p:nvSpPr>
          <p:cNvPr id="7" name="TextBox 6">
            <a:extLst>
              <a:ext uri="{FF2B5EF4-FFF2-40B4-BE49-F238E27FC236}">
                <a16:creationId xmlns:a16="http://schemas.microsoft.com/office/drawing/2014/main" id="{EB6A68F3-2337-46FC-B15E-6DA51871782B}"/>
              </a:ext>
            </a:extLst>
          </p:cNvPr>
          <p:cNvSpPr txBox="1"/>
          <p:nvPr/>
        </p:nvSpPr>
        <p:spPr>
          <a:xfrm>
            <a:off x="1099507" y="753757"/>
            <a:ext cx="95779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pt-PT" dirty="0">
                <a:latin typeface="D-DIN" panose="020B0504030202030204" pitchFamily="34" charset="0"/>
              </a:rPr>
              <a:t>Conclusões dos dados preliminares dos ensaios clínicos da nVOP2</a:t>
            </a:r>
          </a:p>
        </p:txBody>
      </p:sp>
      <p:sp>
        <p:nvSpPr>
          <p:cNvPr id="2" name="TextBox 1">
            <a:extLst>
              <a:ext uri="{FF2B5EF4-FFF2-40B4-BE49-F238E27FC236}">
                <a16:creationId xmlns:a16="http://schemas.microsoft.com/office/drawing/2014/main" id="{C7785BCE-4BDF-4F1F-9BC6-06D658BBB36D}"/>
              </a:ext>
            </a:extLst>
          </p:cNvPr>
          <p:cNvSpPr txBox="1"/>
          <p:nvPr/>
        </p:nvSpPr>
        <p:spPr>
          <a:xfrm>
            <a:off x="1113692" y="6237027"/>
            <a:ext cx="10393680" cy="461665"/>
          </a:xfrm>
          <a:prstGeom prst="rect">
            <a:avLst/>
          </a:prstGeom>
          <a:noFill/>
        </p:spPr>
        <p:txBody>
          <a:bodyPr wrap="square" rtlCol="0">
            <a:spAutoFit/>
          </a:bodyPr>
          <a:lstStyle/>
          <a:p>
            <a:r>
              <a:rPr lang="pt-PT" sz="1200" dirty="0">
                <a:latin typeface="D-DIN" panose="020B0504030202030204" pitchFamily="34" charset="0"/>
              </a:rPr>
              <a:t>Adaptado de: Bandyopadhyay, AS. Summary of nVOP2 clinical data. SAGE presentation. Polio Session. 1 April 2020. Information courtesy: Clinical Trial Sponsors (UW, FIDEC); Bio Farma; PATH; US CDC; and development partners.</a:t>
            </a:r>
          </a:p>
        </p:txBody>
      </p:sp>
      <p:sp>
        <p:nvSpPr>
          <p:cNvPr id="10" name="Rectangle 9">
            <a:extLst>
              <a:ext uri="{FF2B5EF4-FFF2-40B4-BE49-F238E27FC236}">
                <a16:creationId xmlns:a16="http://schemas.microsoft.com/office/drawing/2014/main" id="{0B6E028C-4A06-46FC-9808-D2B3F6E3219F}"/>
              </a:ext>
            </a:extLst>
          </p:cNvPr>
          <p:cNvSpPr/>
          <p:nvPr/>
        </p:nvSpPr>
        <p:spPr>
          <a:xfrm>
            <a:off x="1188602" y="1335189"/>
            <a:ext cx="4093698" cy="1772529"/>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A5DFBBD-0CF7-4A8D-BBC2-7363F2305042}"/>
              </a:ext>
            </a:extLst>
          </p:cNvPr>
          <p:cNvSpPr/>
          <p:nvPr/>
        </p:nvSpPr>
        <p:spPr>
          <a:xfrm>
            <a:off x="5451112" y="3313546"/>
            <a:ext cx="4093698" cy="1772529"/>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PT" b="1" dirty="0">
                <a:solidFill>
                  <a:schemeClr val="bg1"/>
                </a:solidFill>
                <a:latin typeface="D-DIN" panose="020B0504030202030204" pitchFamily="34" charset="0"/>
                <a:ea typeface="+mn-lt"/>
                <a:cs typeface="+mn-lt"/>
              </a:rPr>
              <a:t>Os dados disponíveis apoiam a visão de que a nVOP2 tem, provavelmente, um risco de paralisia significativamente mais baixo nos humanos vs. mVOP2</a:t>
            </a:r>
          </a:p>
        </p:txBody>
      </p:sp>
      <p:sp>
        <p:nvSpPr>
          <p:cNvPr id="12" name="Rectangle 11">
            <a:extLst>
              <a:ext uri="{FF2B5EF4-FFF2-40B4-BE49-F238E27FC236}">
                <a16:creationId xmlns:a16="http://schemas.microsoft.com/office/drawing/2014/main" id="{A8A83B8D-8A78-4AD2-98B0-AA27E887DBC2}"/>
              </a:ext>
            </a:extLst>
          </p:cNvPr>
          <p:cNvSpPr/>
          <p:nvPr/>
        </p:nvSpPr>
        <p:spPr>
          <a:xfrm>
            <a:off x="1188601" y="3307034"/>
            <a:ext cx="4093698" cy="1772529"/>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latin typeface="D-DIN" panose="020B0504030202030204" pitchFamily="34" charset="0"/>
              </a:rPr>
              <a:t>Até à data, os dados indicam que a nVOP2 é tão imunogenética como a mVOP2</a:t>
            </a:r>
          </a:p>
        </p:txBody>
      </p:sp>
      <p:sp>
        <p:nvSpPr>
          <p:cNvPr id="13" name="Rectangle 12">
            <a:extLst>
              <a:ext uri="{FF2B5EF4-FFF2-40B4-BE49-F238E27FC236}">
                <a16:creationId xmlns:a16="http://schemas.microsoft.com/office/drawing/2014/main" id="{F37DE35F-86EF-40FD-AF62-A7A719766BB9}"/>
              </a:ext>
            </a:extLst>
          </p:cNvPr>
          <p:cNvSpPr/>
          <p:nvPr/>
        </p:nvSpPr>
        <p:spPr>
          <a:xfrm>
            <a:off x="5451112" y="1338286"/>
            <a:ext cx="4093698" cy="1772529"/>
          </a:xfrm>
          <a:prstGeom prst="rect">
            <a:avLst/>
          </a:prstGeom>
          <a:solidFill>
            <a:srgbClr val="F89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PT" b="1" dirty="0">
                <a:latin typeface="D-DIN" panose="020B0504030202030204" pitchFamily="34" charset="0"/>
              </a:rPr>
              <a:t>A nVOP2 parece induzir uma supressão mas baixa ou comparável com a mVOP2</a:t>
            </a:r>
          </a:p>
        </p:txBody>
      </p:sp>
      <p:sp>
        <p:nvSpPr>
          <p:cNvPr id="15" name="TextBox 14">
            <a:extLst>
              <a:ext uri="{FF2B5EF4-FFF2-40B4-BE49-F238E27FC236}">
                <a16:creationId xmlns:a16="http://schemas.microsoft.com/office/drawing/2014/main" id="{3354BAA5-D66C-462B-B2E4-9ACEBE819305}"/>
              </a:ext>
            </a:extLst>
          </p:cNvPr>
          <p:cNvSpPr txBox="1"/>
          <p:nvPr/>
        </p:nvSpPr>
        <p:spPr>
          <a:xfrm>
            <a:off x="1357414" y="1396253"/>
            <a:ext cx="3756073" cy="2308324"/>
          </a:xfrm>
          <a:prstGeom prst="rect">
            <a:avLst/>
          </a:prstGeom>
          <a:noFill/>
        </p:spPr>
        <p:txBody>
          <a:bodyPr wrap="square" rtlCol="0">
            <a:spAutoFit/>
          </a:bodyPr>
          <a:lstStyle/>
          <a:p>
            <a:pPr algn="ctr"/>
            <a:r>
              <a:rPr lang="pt-PT" b="1" dirty="0">
                <a:solidFill>
                  <a:schemeClr val="bg1"/>
                </a:solidFill>
                <a:latin typeface="D-DIN" panose="020B0504030202030204" pitchFamily="34" charset="0"/>
                <a:ea typeface="+mn-lt"/>
                <a:cs typeface="+mn-lt"/>
              </a:rPr>
              <a:t>A nVOP2 tem um perfil geral favorável de segurança/reactogenicidade, sem evidência de qualquer aumento do risco de segurança geral, em comparação com a mVOP2</a:t>
            </a:r>
          </a:p>
          <a:p>
            <a:pPr lvl="0"/>
            <a:endParaRPr lang="pt-PT" dirty="0"/>
          </a:p>
          <a:p>
            <a:endParaRPr lang="pt-PT" dirty="0"/>
          </a:p>
        </p:txBody>
      </p:sp>
      <p:sp>
        <p:nvSpPr>
          <p:cNvPr id="4" name="TextBox 3">
            <a:extLst>
              <a:ext uri="{FF2B5EF4-FFF2-40B4-BE49-F238E27FC236}">
                <a16:creationId xmlns:a16="http://schemas.microsoft.com/office/drawing/2014/main" id="{778FA739-3D01-4B72-A08A-6412EACB9031}"/>
              </a:ext>
            </a:extLst>
          </p:cNvPr>
          <p:cNvSpPr txBox="1"/>
          <p:nvPr/>
        </p:nvSpPr>
        <p:spPr>
          <a:xfrm>
            <a:off x="1099507" y="5193227"/>
            <a:ext cx="10897850" cy="584776"/>
          </a:xfrm>
          <a:prstGeom prst="rect">
            <a:avLst/>
          </a:prstGeom>
          <a:noFill/>
        </p:spPr>
        <p:txBody>
          <a:bodyPr wrap="square" rtlCol="0">
            <a:spAutoFit/>
          </a:bodyPr>
          <a:lstStyle/>
          <a:p>
            <a:r>
              <a:rPr lang="pt-PT" sz="1600" dirty="0">
                <a:latin typeface="D-DIN" panose="020B0504030202030204" pitchFamily="34" charset="0"/>
              </a:rPr>
              <a:t>Para mais informações, queira consultar o </a:t>
            </a:r>
            <a:r>
              <a:rPr lang="pt-PT" sz="1600" b="1" dirty="0">
                <a:latin typeface="D-DIN" panose="020B0504030202030204" pitchFamily="34" charset="0"/>
              </a:rPr>
              <a:t>Resumo clínico para a nova vacina oral da pólio do tipo 2 (nVOP2)</a:t>
            </a:r>
            <a:r>
              <a:rPr lang="pt-PT" sz="1600" dirty="0">
                <a:latin typeface="D-DIN" panose="020B0504030202030204" pitchFamily="34" charset="0"/>
              </a:rPr>
              <a:t> em </a:t>
            </a:r>
            <a:r>
              <a:rPr lang="pt-PT" sz="1600" dirty="0">
                <a:latin typeface="D-DIN" panose="020B0504030202030204" pitchFamily="34" charset="0"/>
                <a:hlinkClick r:id="rId3"/>
              </a:rPr>
              <a:t>http://polioeradication.org/wp-content/uploads/2020/05/Clinical-development-summary-nVOP2-20200521.pdf</a:t>
            </a:r>
            <a:endParaRPr lang="pt-PT" sz="1600" dirty="0">
              <a:latin typeface="D-DIN" panose="020B0504030202030204" pitchFamily="34" charset="0"/>
            </a:endParaRPr>
          </a:p>
        </p:txBody>
      </p:sp>
    </p:spTree>
    <p:extLst>
      <p:ext uri="{BB962C8B-B14F-4D97-AF65-F5344CB8AC3E}">
        <p14:creationId xmlns:p14="http://schemas.microsoft.com/office/powerpoint/2010/main" val="192356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3E5"/>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DF7CDB17-CACD-4B76-9538-5E51FA021FB2}"/>
              </a:ext>
            </a:extLst>
          </p:cNvPr>
          <p:cNvSpPr>
            <a:spLocks noGrp="1"/>
          </p:cNvSpPr>
          <p:nvPr>
            <p:ph type="ftr" sz="quarter" idx="11"/>
          </p:nvPr>
        </p:nvSpPr>
        <p:spPr>
          <a:xfrm>
            <a:off x="7899508" y="6356350"/>
            <a:ext cx="4114800" cy="365125"/>
          </a:xfrm>
        </p:spPr>
        <p:txBody>
          <a:bodyPr/>
          <a:lstStyle/>
          <a:p>
            <a:pPr>
              <a:defRPr/>
            </a:pPr>
            <a:r>
              <a:rPr lang="en-US" sz="1000" dirty="0">
                <a:solidFill>
                  <a:schemeClr val="tx1">
                    <a:lumMod val="50000"/>
                    <a:lumOff val="50000"/>
                  </a:schemeClr>
                </a:solidFill>
                <a:latin typeface="D-DIN" panose="020B0504030202030204" pitchFamily="34" charset="0"/>
              </a:rPr>
              <a:t>Photo credit: WHO / </a:t>
            </a:r>
            <a:r>
              <a:rPr lang="en-GB" sz="1000" dirty="0">
                <a:solidFill>
                  <a:schemeClr val="tx1">
                    <a:lumMod val="50000"/>
                    <a:lumOff val="50000"/>
                  </a:schemeClr>
                </a:solidFill>
                <a:latin typeface="D-DIN" panose="020B0504030202030204" pitchFamily="34" charset="0"/>
              </a:rPr>
              <a:t>Jorgen Schytte</a:t>
            </a:r>
            <a:endParaRPr lang="en-US" sz="1000" dirty="0">
              <a:solidFill>
                <a:schemeClr val="tx1">
                  <a:lumMod val="50000"/>
                  <a:lumOff val="50000"/>
                </a:schemeClr>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55E33E88-A651-44E6-A0A0-C2F82178E8D2}"/>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8</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61EC10B7-6FE9-4F2A-811C-B0D13C60FE82}"/>
              </a:ext>
            </a:extLst>
          </p:cNvPr>
          <p:cNvSpPr txBox="1"/>
          <p:nvPr/>
        </p:nvSpPr>
        <p:spPr>
          <a:xfrm>
            <a:off x="129300" y="422971"/>
            <a:ext cx="8658483" cy="584775"/>
          </a:xfrm>
          <a:prstGeom prst="rect">
            <a:avLst/>
          </a:prstGeom>
          <a:noFill/>
        </p:spPr>
        <p:txBody>
          <a:bodyPr wrap="square" rtlCol="0">
            <a:spAutoFit/>
          </a:bodyPr>
          <a:lstStyle/>
          <a:p>
            <a:r>
              <a:rPr lang="pt-PT" sz="3200" b="1" dirty="0">
                <a:solidFill>
                  <a:srgbClr val="FF8500"/>
                </a:solidFill>
                <a:latin typeface="D-DIN" panose="020B0504030202030204" pitchFamily="34" charset="0"/>
              </a:rPr>
              <a:t>nVOP2: Especificações técnicas</a:t>
            </a:r>
          </a:p>
        </p:txBody>
      </p:sp>
      <p:sp>
        <p:nvSpPr>
          <p:cNvPr id="5" name="Rectangle 4">
            <a:extLst>
              <a:ext uri="{FF2B5EF4-FFF2-40B4-BE49-F238E27FC236}">
                <a16:creationId xmlns:a16="http://schemas.microsoft.com/office/drawing/2014/main" id="{2A4744DD-E0B4-4CBE-96AC-28A94B8729B9}"/>
              </a:ext>
            </a:extLst>
          </p:cNvPr>
          <p:cNvSpPr/>
          <p:nvPr/>
        </p:nvSpPr>
        <p:spPr>
          <a:xfrm>
            <a:off x="6070707" y="1060541"/>
            <a:ext cx="5918309" cy="5013680"/>
          </a:xfrm>
          <a:prstGeom prst="rect">
            <a:avLst/>
          </a:prstGeom>
        </p:spPr>
        <p:txBody>
          <a:bodyPr wrap="square">
            <a:spAutoFit/>
          </a:bodyPr>
          <a:lstStyle/>
          <a:p>
            <a:pPr>
              <a:lnSpc>
                <a:spcPct val="90000"/>
              </a:lnSpc>
              <a:spcAft>
                <a:spcPts val="600"/>
              </a:spcAft>
            </a:pPr>
            <a:r>
              <a:rPr lang="pt-PT" sz="2000" b="1" dirty="0">
                <a:solidFill>
                  <a:srgbClr val="FF8500"/>
                </a:solidFill>
                <a:latin typeface="D-DIN" panose="020B0504030202030204" pitchFamily="34" charset="0"/>
              </a:rPr>
              <a:t>Uso indicado: </a:t>
            </a:r>
            <a:r>
              <a:rPr lang="pt-PT" sz="2000" dirty="0">
                <a:latin typeface="D-DIN" panose="020B0504030202030204" pitchFamily="34" charset="0"/>
              </a:rPr>
              <a:t>a usar na resposta aos surtos de cVDPV2 </a:t>
            </a:r>
            <a:r>
              <a:rPr lang="pt-PT" sz="2000" u="sng" dirty="0">
                <a:latin typeface="D-DIN" panose="020B0504030202030204" pitchFamily="34" charset="0"/>
              </a:rPr>
              <a:t>apenas</a:t>
            </a:r>
            <a:r>
              <a:rPr lang="pt-PT" sz="2000" dirty="0">
                <a:latin typeface="D-DIN" panose="020B0504030202030204" pitchFamily="34" charset="0"/>
              </a:rPr>
              <a:t> (como a mVOP2). As orientações para a implementação serão fornecidas através dos Procedimentos Operacionais Padrão da IGEP</a:t>
            </a:r>
          </a:p>
          <a:p>
            <a:pPr>
              <a:lnSpc>
                <a:spcPct val="90000"/>
              </a:lnSpc>
              <a:spcAft>
                <a:spcPts val="600"/>
              </a:spcAft>
            </a:pPr>
            <a:endParaRPr lang="pt-PT" sz="1400" dirty="0">
              <a:latin typeface="D-DIN" panose="020B0504030202030204" pitchFamily="34" charset="0"/>
            </a:endParaRPr>
          </a:p>
          <a:p>
            <a:pPr>
              <a:lnSpc>
                <a:spcPct val="90000"/>
              </a:lnSpc>
              <a:spcAft>
                <a:spcPts val="600"/>
              </a:spcAft>
            </a:pPr>
            <a:r>
              <a:rPr lang="pt-PT" sz="2000" b="1" dirty="0">
                <a:solidFill>
                  <a:srgbClr val="FF8500"/>
                </a:solidFill>
                <a:latin typeface="D-DIN" panose="020B0504030202030204" pitchFamily="34" charset="0"/>
              </a:rPr>
              <a:t>Apresentação: </a:t>
            </a:r>
            <a:r>
              <a:rPr lang="pt-PT" sz="2000" dirty="0">
                <a:latin typeface="D-DIN" panose="020B0504030202030204" pitchFamily="34" charset="0"/>
              </a:rPr>
              <a:t>frascos de 50 doses; o líquido é semelhante em cor à mVOP2. Os frascos de nVOP2 poderão também apresentar um PCV1*</a:t>
            </a:r>
          </a:p>
          <a:p>
            <a:pPr>
              <a:lnSpc>
                <a:spcPct val="90000"/>
              </a:lnSpc>
              <a:spcAft>
                <a:spcPts val="600"/>
              </a:spcAft>
            </a:pPr>
            <a:endParaRPr lang="pt-PT" sz="1400" dirty="0">
              <a:latin typeface="D-DIN" panose="020B0504030202030204" pitchFamily="34" charset="0"/>
            </a:endParaRPr>
          </a:p>
          <a:p>
            <a:pPr>
              <a:lnSpc>
                <a:spcPct val="90000"/>
              </a:lnSpc>
              <a:spcAft>
                <a:spcPts val="600"/>
              </a:spcAft>
            </a:pPr>
            <a:r>
              <a:rPr lang="pt-PT" sz="2000" b="1" dirty="0">
                <a:solidFill>
                  <a:srgbClr val="FF8500"/>
                </a:solidFill>
                <a:latin typeface="D-DIN" panose="020B0504030202030204" pitchFamily="34" charset="0"/>
              </a:rPr>
              <a:t>Administração e dosagem: </a:t>
            </a:r>
            <a:r>
              <a:rPr lang="pt-PT" sz="2000" dirty="0">
                <a:latin typeface="D-DIN" panose="020B0504030202030204" pitchFamily="34" charset="0"/>
              </a:rPr>
              <a:t>duas gotas, administradas por via oral</a:t>
            </a:r>
          </a:p>
          <a:p>
            <a:pPr>
              <a:lnSpc>
                <a:spcPct val="90000"/>
              </a:lnSpc>
              <a:spcAft>
                <a:spcPts val="600"/>
              </a:spcAft>
            </a:pPr>
            <a:endParaRPr lang="pt-PT" sz="1400" b="1" dirty="0">
              <a:solidFill>
                <a:srgbClr val="005BAA"/>
              </a:solidFill>
              <a:latin typeface="D-DIN" panose="020B0504030202030204" pitchFamily="34" charset="0"/>
            </a:endParaRPr>
          </a:p>
          <a:p>
            <a:pPr>
              <a:lnSpc>
                <a:spcPct val="90000"/>
              </a:lnSpc>
              <a:spcAft>
                <a:spcPts val="600"/>
              </a:spcAft>
            </a:pPr>
            <a:r>
              <a:rPr lang="pt-PT" sz="2000" b="1" dirty="0">
                <a:solidFill>
                  <a:srgbClr val="FF8500"/>
                </a:solidFill>
                <a:latin typeface="D-DIN" panose="020B0504030202030204" pitchFamily="34" charset="0"/>
              </a:rPr>
              <a:t>Perfil de segurança:  </a:t>
            </a:r>
            <a:r>
              <a:rPr lang="pt-PT" sz="2000" dirty="0">
                <a:latin typeface="D-DIN" panose="020B0504030202030204" pitchFamily="34" charset="0"/>
              </a:rPr>
              <a:t>a nVOP2 é uma versão modificada da mVOP2. Até à data, os dados indicam que o perfil de segurança é semelhante à mVOP2, mas com menor risco de reverter para uma forma que possa causar paralisia em zonas com baixa cobertura vacinal</a:t>
            </a:r>
          </a:p>
        </p:txBody>
      </p:sp>
      <p:pic>
        <p:nvPicPr>
          <p:cNvPr id="6" name="Picture 5">
            <a:extLst>
              <a:ext uri="{FF2B5EF4-FFF2-40B4-BE49-F238E27FC236}">
                <a16:creationId xmlns:a16="http://schemas.microsoft.com/office/drawing/2014/main" id="{D7B46162-16E8-4200-BCF4-E041FF17F07F}"/>
              </a:ext>
            </a:extLst>
          </p:cNvPr>
          <p:cNvPicPr>
            <a:picLocks noChangeAspect="1"/>
          </p:cNvPicPr>
          <p:nvPr/>
        </p:nvPicPr>
        <p:blipFill>
          <a:blip r:embed="rId2"/>
          <a:stretch>
            <a:fillRect/>
          </a:stretch>
        </p:blipFill>
        <p:spPr>
          <a:xfrm>
            <a:off x="0" y="1307739"/>
            <a:ext cx="5903614" cy="4242521"/>
          </a:xfrm>
          <a:prstGeom prst="rect">
            <a:avLst/>
          </a:prstGeom>
        </p:spPr>
      </p:pic>
      <p:sp>
        <p:nvSpPr>
          <p:cNvPr id="2" name="TextBox 1">
            <a:extLst>
              <a:ext uri="{FF2B5EF4-FFF2-40B4-BE49-F238E27FC236}">
                <a16:creationId xmlns:a16="http://schemas.microsoft.com/office/drawing/2014/main" id="{9B550F08-768C-4EEF-81C4-4D3F87630ACA}"/>
              </a:ext>
            </a:extLst>
          </p:cNvPr>
          <p:cNvSpPr txBox="1"/>
          <p:nvPr/>
        </p:nvSpPr>
        <p:spPr>
          <a:xfrm>
            <a:off x="0" y="6318106"/>
            <a:ext cx="12014307" cy="461665"/>
          </a:xfrm>
          <a:prstGeom prst="rect">
            <a:avLst/>
          </a:prstGeom>
          <a:noFill/>
        </p:spPr>
        <p:txBody>
          <a:bodyPr wrap="square" rtlCol="0">
            <a:spAutoFit/>
          </a:bodyPr>
          <a:lstStyle/>
          <a:p>
            <a:r>
              <a:rPr lang="pt-PT" sz="1200" dirty="0">
                <a:latin typeface="D-DIN" panose="020B0504030202030204" pitchFamily="34" charset="0"/>
              </a:rPr>
              <a:t>*Está para breve a confirmação do PCV (Pastilha de Controlo da Vacina) que será apresentado nos frascos de nVOP2, bem como as orientações correspondentes da IGEP sobre o seu significado no terreno. </a:t>
            </a:r>
          </a:p>
        </p:txBody>
      </p:sp>
    </p:spTree>
    <p:extLst>
      <p:ext uri="{BB962C8B-B14F-4D97-AF65-F5344CB8AC3E}">
        <p14:creationId xmlns:p14="http://schemas.microsoft.com/office/powerpoint/2010/main" val="108459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981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3546845" y="3068615"/>
            <a:ext cx="5323391" cy="1261884"/>
          </a:xfrm>
          <a:prstGeom prst="rect">
            <a:avLst/>
          </a:prstGeom>
          <a:noFill/>
        </p:spPr>
        <p:txBody>
          <a:bodyPr wrap="square" rtlCol="0">
            <a:spAutoFit/>
          </a:bodyPr>
          <a:lstStyle/>
          <a:p>
            <a:r>
              <a:rPr lang="en-US" sz="3800" b="1" dirty="0">
                <a:solidFill>
                  <a:schemeClr val="bg1"/>
                </a:solidFill>
                <a:latin typeface="D-DIN" panose="020B0504030202030204" pitchFamily="34" charset="0"/>
              </a:rPr>
              <a:t>Planos para a apresentação mundial</a:t>
            </a:r>
            <a:endParaRPr lang="en-GB" sz="3800" b="1" dirty="0">
              <a:solidFill>
                <a:schemeClr val="bg1"/>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9DB2E112-D558-4967-8611-DED0A595E4CC}"/>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9</a:t>
            </a:fld>
            <a:endParaRPr lang="en-US" dirty="0">
              <a:solidFill>
                <a:schemeClr val="bg1"/>
              </a:solidFill>
              <a:latin typeface="D-DIN" panose="020B0504030202030204" pitchFamily="34" charset="0"/>
            </a:endParaRPr>
          </a:p>
        </p:txBody>
      </p:sp>
    </p:spTree>
    <p:extLst>
      <p:ext uri="{BB962C8B-B14F-4D97-AF65-F5344CB8AC3E}">
        <p14:creationId xmlns:p14="http://schemas.microsoft.com/office/powerpoint/2010/main" val="37272981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3070730765D4FBC4953CF1EF285F1" ma:contentTypeVersion="13" ma:contentTypeDescription="Create a new document." ma:contentTypeScope="" ma:versionID="f137c4aff748a6914b0579ff43048c4a">
  <xsd:schema xmlns:xsd="http://www.w3.org/2001/XMLSchema" xmlns:xs="http://www.w3.org/2001/XMLSchema" xmlns:p="http://schemas.microsoft.com/office/2006/metadata/properties" xmlns:ns3="6489b1be-c541-496f-bc3b-2cd3ba14a9d3" xmlns:ns4="4cd25f58-d17d-4aba-8d6a-e64170c9fdc8" targetNamespace="http://schemas.microsoft.com/office/2006/metadata/properties" ma:root="true" ma:fieldsID="2525ac317bf6aa25913b59d39f36404f" ns3:_="" ns4:_="">
    <xsd:import namespace="6489b1be-c541-496f-bc3b-2cd3ba14a9d3"/>
    <xsd:import namespace="4cd25f58-d17d-4aba-8d6a-e64170c9fd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9b1be-c541-496f-bc3b-2cd3ba14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d25f58-d17d-4aba-8d6a-e64170c9f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0EFC13-7AB0-4FE8-B93B-0B10CD517873}">
  <ds:schemaRefs>
    <ds:schemaRef ds:uri="http://schemas.microsoft.com/sharepoint/v3/contenttype/forms"/>
  </ds:schemaRefs>
</ds:datastoreItem>
</file>

<file path=customXml/itemProps2.xml><?xml version="1.0" encoding="utf-8"?>
<ds:datastoreItem xmlns:ds="http://schemas.openxmlformats.org/officeDocument/2006/customXml" ds:itemID="{FBD7AD89-E3A0-46FB-9D0D-F92BB1977D2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d25f58-d17d-4aba-8d6a-e64170c9fdc8"/>
    <ds:schemaRef ds:uri="6489b1be-c541-496f-bc3b-2cd3ba14a9d3"/>
    <ds:schemaRef ds:uri="http://www.w3.org/XML/1998/namespace"/>
    <ds:schemaRef ds:uri="http://purl.org/dc/dcmitype/"/>
  </ds:schemaRefs>
</ds:datastoreItem>
</file>

<file path=customXml/itemProps3.xml><?xml version="1.0" encoding="utf-8"?>
<ds:datastoreItem xmlns:ds="http://schemas.openxmlformats.org/officeDocument/2006/customXml" ds:itemID="{13F0A822-5252-490E-85CD-E6E984A36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9b1be-c541-496f-bc3b-2cd3ba14a9d3"/>
    <ds:schemaRef ds:uri="4cd25f58-d17d-4aba-8d6a-e64170c9f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16412</TotalTime>
  <Words>3165</Words>
  <Application>Microsoft Office PowerPoint</Application>
  <PresentationFormat>Widescreen</PresentationFormat>
  <Paragraphs>261</Paragraphs>
  <Slides>25</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Courier New</vt:lpstr>
      <vt:lpstr>D-DIN</vt:lpstr>
      <vt:lpstr>Ebrima</vt:lpstr>
      <vt:lpstr>Nyala</vt:lpstr>
      <vt:lpstr>Symbol</vt:lpstr>
      <vt:lpstr>Times New Roman</vt:lpstr>
      <vt:lpstr>Wingdings</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Marie Copek</dc:creator>
  <cp:lastModifiedBy>Anne Marie Copek</cp:lastModifiedBy>
  <cp:revision>259</cp:revision>
  <cp:lastPrinted>2020-07-12T06:30:17Z</cp:lastPrinted>
  <dcterms:created xsi:type="dcterms:W3CDTF">2020-06-04T18:47:37Z</dcterms:created>
  <dcterms:modified xsi:type="dcterms:W3CDTF">2020-10-12T08:55:34Z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0x0101003933070730765D4FBC4953CF1EF285F1</vt:lpwstr>
  </property>
</Properties>
</file>